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4"/>
  </p:notesMasterIdLst>
  <p:sldIdLst>
    <p:sldId id="269" r:id="rId2"/>
    <p:sldId id="519" r:id="rId3"/>
    <p:sldId id="352" r:id="rId4"/>
    <p:sldId id="514" r:id="rId5"/>
    <p:sldId id="399" r:id="rId6"/>
    <p:sldId id="401" r:id="rId7"/>
    <p:sldId id="530" r:id="rId8"/>
    <p:sldId id="402" r:id="rId9"/>
    <p:sldId id="403" r:id="rId10"/>
    <p:sldId id="395" r:id="rId11"/>
    <p:sldId id="396" r:id="rId12"/>
    <p:sldId id="355" r:id="rId13"/>
    <p:sldId id="520" r:id="rId14"/>
    <p:sldId id="521" r:id="rId15"/>
    <p:sldId id="522" r:id="rId16"/>
    <p:sldId id="523" r:id="rId17"/>
    <p:sldId id="524" r:id="rId18"/>
    <p:sldId id="525" r:id="rId19"/>
    <p:sldId id="526" r:id="rId20"/>
    <p:sldId id="356" r:id="rId21"/>
    <p:sldId id="394" r:id="rId22"/>
    <p:sldId id="531" r:id="rId23"/>
    <p:sldId id="529" r:id="rId24"/>
    <p:sldId id="319" r:id="rId25"/>
    <p:sldId id="353" r:id="rId26"/>
    <p:sldId id="286" r:id="rId27"/>
    <p:sldId id="510" r:id="rId28"/>
    <p:sldId id="393" r:id="rId29"/>
    <p:sldId id="374" r:id="rId30"/>
    <p:sldId id="375" r:id="rId31"/>
    <p:sldId id="376"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784" autoAdjust="0"/>
  </p:normalViewPr>
  <p:slideViewPr>
    <p:cSldViewPr snapToGrid="0">
      <p:cViewPr varScale="1">
        <p:scale>
          <a:sx n="40" d="100"/>
          <a:sy n="40" d="100"/>
        </p:scale>
        <p:origin x="72" y="3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2023/6/21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5265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slide shows the procedure of RO analysis. We plan to step up from small and easy to large and difficult. There are two reasons. First reason is time-span and period in optimization. Second reason is model strategy.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106507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419184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90955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591192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67353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98612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2 1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61.png"/><Relationship Id="rId5" Type="http://schemas.openxmlformats.org/officeDocument/2006/relationships/image" Target="../media/image25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June 22th,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063440C-6CF5-8DBC-2037-16C539379BDA}"/>
              </a:ext>
            </a:extLst>
          </p:cNvPr>
          <p:cNvSpPr/>
          <p:nvPr/>
        </p:nvSpPr>
        <p:spPr>
          <a:xfrm>
            <a:off x="215041" y="789941"/>
            <a:ext cx="11451769"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Good prediction for regular fluctuation except </a:t>
            </a:r>
            <a:r>
              <a:rPr lang="en-US" altLang="ja-JP" sz="2800" dirty="0">
                <a:solidFill>
                  <a:schemeClr val="tx1"/>
                </a:solidFill>
              </a:rPr>
              <a:t>Permeate TOC.</a:t>
            </a:r>
            <a:endParaRPr kumimoji="1" lang="ja-JP" altLang="en-US" sz="2800" dirty="0">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pic>
        <p:nvPicPr>
          <p:cNvPr id="8" name="図 7" descr="グラフ&#10;&#10;自動的に生成された説明">
            <a:extLst>
              <a:ext uri="{FF2B5EF4-FFF2-40B4-BE49-F238E27FC236}">
                <a16:creationId xmlns:a16="http://schemas.microsoft.com/office/drawing/2014/main" id="{AAC12407-B8EE-AECE-0134-1FDB6C27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5" y="1781655"/>
            <a:ext cx="6244023" cy="2080805"/>
          </a:xfrm>
          <a:prstGeom prst="rect">
            <a:avLst/>
          </a:prstGeom>
        </p:spPr>
      </p:pic>
      <p:sp>
        <p:nvSpPr>
          <p:cNvPr id="11" name="テキスト ボックス 10">
            <a:extLst>
              <a:ext uri="{FF2B5EF4-FFF2-40B4-BE49-F238E27FC236}">
                <a16:creationId xmlns:a16="http://schemas.microsoft.com/office/drawing/2014/main" id="{9F98C7AA-E96B-B05A-3AE6-7324A0087A17}"/>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 </a:t>
            </a:r>
          </a:p>
        </p:txBody>
      </p:sp>
      <p:sp>
        <p:nvSpPr>
          <p:cNvPr id="12" name="タイトル 4">
            <a:extLst>
              <a:ext uri="{FF2B5EF4-FFF2-40B4-BE49-F238E27FC236}">
                <a16:creationId xmlns:a16="http://schemas.microsoft.com/office/drawing/2014/main" id="{A2938819-CB8C-4CA9-82AC-A2F3AC4D52AE}"/>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a:t>
            </a:r>
            <a:r>
              <a:rPr lang="en-US" altLang="ja-JP" dirty="0"/>
              <a:t> Enlargement instances for a week </a:t>
            </a:r>
            <a:r>
              <a:rPr lang="en-US" altLang="ja-JP" sz="2400" dirty="0"/>
              <a:t>(July 29</a:t>
            </a:r>
            <a:r>
              <a:rPr lang="en-US" altLang="ja-JP" sz="2400" baseline="30000" dirty="0"/>
              <a:t>th</a:t>
            </a:r>
            <a:r>
              <a:rPr lang="en-US" altLang="ja-JP" sz="2400" dirty="0"/>
              <a:t> ~ August 5</a:t>
            </a:r>
            <a:r>
              <a:rPr lang="en-US" altLang="ja-JP" sz="2400" baseline="30000" dirty="0"/>
              <a:t>th</a:t>
            </a:r>
            <a:r>
              <a:rPr lang="en-US" altLang="ja-JP" sz="2400" dirty="0"/>
              <a:t>, 2021)</a:t>
            </a:r>
            <a:endParaRPr lang="ja-JP" altLang="en-US" dirty="0"/>
          </a:p>
        </p:txBody>
      </p:sp>
      <p:pic>
        <p:nvPicPr>
          <p:cNvPr id="2" name="図 1" descr="グラフ, 折れ線グラフ&#10;&#10;自動的に生成された説明">
            <a:extLst>
              <a:ext uri="{FF2B5EF4-FFF2-40B4-BE49-F238E27FC236}">
                <a16:creationId xmlns:a16="http://schemas.microsoft.com/office/drawing/2014/main" id="{E5D847C2-5D08-ECBE-C996-0C0D57EBF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261" y="1781655"/>
            <a:ext cx="6244023" cy="2080805"/>
          </a:xfrm>
          <a:prstGeom prst="rect">
            <a:avLst/>
          </a:prstGeom>
        </p:spPr>
      </p:pic>
      <p:pic>
        <p:nvPicPr>
          <p:cNvPr id="4" name="図 3" descr="グラフ, 散布図&#10;&#10;自動的に生成された説明">
            <a:extLst>
              <a:ext uri="{FF2B5EF4-FFF2-40B4-BE49-F238E27FC236}">
                <a16:creationId xmlns:a16="http://schemas.microsoft.com/office/drawing/2014/main" id="{E4B3175C-DEC3-4D2E-5007-5E117531A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5" y="4157053"/>
            <a:ext cx="6244023" cy="2080805"/>
          </a:xfrm>
          <a:prstGeom prst="rect">
            <a:avLst/>
          </a:prstGeom>
        </p:spPr>
      </p:pic>
      <p:pic>
        <p:nvPicPr>
          <p:cNvPr id="7" name="図 6" descr="グラフ&#10;&#10;自動的に生成された説明">
            <a:extLst>
              <a:ext uri="{FF2B5EF4-FFF2-40B4-BE49-F238E27FC236}">
                <a16:creationId xmlns:a16="http://schemas.microsoft.com/office/drawing/2014/main" id="{738FD483-FC71-65DB-0169-D82208999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314" y="4157053"/>
            <a:ext cx="6244023" cy="2080805"/>
          </a:xfrm>
          <a:prstGeom prst="rect">
            <a:avLst/>
          </a:prstGeom>
        </p:spPr>
      </p:pic>
      <p:sp>
        <p:nvSpPr>
          <p:cNvPr id="6" name="テキスト ボックス 5">
            <a:extLst>
              <a:ext uri="{FF2B5EF4-FFF2-40B4-BE49-F238E27FC236}">
                <a16:creationId xmlns:a16="http://schemas.microsoft.com/office/drawing/2014/main" id="{8FB3CAE0-B3BA-2854-4E6C-081AB2A19B06}"/>
              </a:ext>
            </a:extLst>
          </p:cNvPr>
          <p:cNvSpPr txBox="1"/>
          <p:nvPr/>
        </p:nvSpPr>
        <p:spPr>
          <a:xfrm>
            <a:off x="1119883" y="1480921"/>
            <a:ext cx="3899644"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15" name="テキスト ボックス 14">
            <a:extLst>
              <a:ext uri="{FF2B5EF4-FFF2-40B4-BE49-F238E27FC236}">
                <a16:creationId xmlns:a16="http://schemas.microsoft.com/office/drawing/2014/main" id="{3C843854-C495-A0B6-710B-A1D39B4A11AA}"/>
              </a:ext>
            </a:extLst>
          </p:cNvPr>
          <p:cNvSpPr txBox="1"/>
          <p:nvPr/>
        </p:nvSpPr>
        <p:spPr>
          <a:xfrm>
            <a:off x="7038222" y="1480921"/>
            <a:ext cx="3925511" cy="400110"/>
          </a:xfrm>
          <a:prstGeom prst="rect">
            <a:avLst/>
          </a:prstGeom>
          <a:solidFill>
            <a:schemeClr val="bg1"/>
          </a:solidFill>
        </p:spPr>
        <p:txBody>
          <a:bodyPr wrap="square" rtlCol="0">
            <a:spAutoFit/>
          </a:bodyPr>
          <a:lstStyle/>
          <a:p>
            <a:pPr algn="ctr"/>
            <a:r>
              <a:rPr lang="en-US" altLang="ja-JP" sz="2000" b="1" dirty="0"/>
              <a:t>Target 2: Stage 2 Permeate EC</a:t>
            </a:r>
          </a:p>
        </p:txBody>
      </p:sp>
      <p:sp>
        <p:nvSpPr>
          <p:cNvPr id="16" name="テキスト ボックス 15">
            <a:extLst>
              <a:ext uri="{FF2B5EF4-FFF2-40B4-BE49-F238E27FC236}">
                <a16:creationId xmlns:a16="http://schemas.microsoft.com/office/drawing/2014/main" id="{3A0901E0-9964-3B8A-A88A-4E2B0AE4AC23}"/>
              </a:ext>
            </a:extLst>
          </p:cNvPr>
          <p:cNvSpPr txBox="1"/>
          <p:nvPr/>
        </p:nvSpPr>
        <p:spPr>
          <a:xfrm>
            <a:off x="1119883" y="3946716"/>
            <a:ext cx="3899644"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17" name="テキスト ボックス 16">
            <a:extLst>
              <a:ext uri="{FF2B5EF4-FFF2-40B4-BE49-F238E27FC236}">
                <a16:creationId xmlns:a16="http://schemas.microsoft.com/office/drawing/2014/main" id="{040075B4-5A12-3B0E-AD59-ADBF135E63ED}"/>
              </a:ext>
            </a:extLst>
          </p:cNvPr>
          <p:cNvSpPr txBox="1"/>
          <p:nvPr/>
        </p:nvSpPr>
        <p:spPr>
          <a:xfrm>
            <a:off x="7172475" y="3946716"/>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181631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939BC9D-C539-272A-1FE8-C3B6CB9DD983}"/>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21EF94CD-089E-6041-2FDA-CF059B1819A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5598AC84-9E88-CA83-4545-E5533E8D1578}"/>
              </a:ext>
            </a:extLst>
          </p:cNvPr>
          <p:cNvSpPr>
            <a:spLocks noGrp="1"/>
          </p:cNvSpPr>
          <p:nvPr>
            <p:ph type="body" sz="quarter" idx="11"/>
          </p:nvPr>
        </p:nvSpPr>
        <p:spPr>
          <a:xfrm>
            <a:off x="517055" y="1071366"/>
            <a:ext cx="11341887" cy="5284983"/>
          </a:xfrm>
        </p:spPr>
        <p:txBody>
          <a:bodyPr/>
          <a:lstStyle/>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Issue</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u"/>
              <a:defRPr/>
            </a:pPr>
            <a:r>
              <a:rPr lang="en-US" altLang="ja-JP" sz="2400" dirty="0">
                <a:solidFill>
                  <a:srgbClr val="000000"/>
                </a:solidFill>
                <a:latin typeface="Times New Roman" panose="02020603050405020304" pitchFamily="18" charset="0"/>
                <a:ea typeface="ＭＳ Ｐゴシック" panose="020B0600070205080204" pitchFamily="50" charset="-128"/>
              </a:rPr>
              <a:t>Immature treatment of outliers</a:t>
            </a:r>
            <a:br>
              <a:rPr lang="en-US" altLang="ja-JP" dirty="0">
                <a:solidFill>
                  <a:srgbClr val="000000"/>
                </a:solidFill>
                <a:latin typeface="Times New Roman" panose="02020603050405020304" pitchFamily="18" charset="0"/>
                <a:ea typeface="ＭＳ Ｐゴシック" panose="020B0600070205080204" pitchFamily="50" charset="-128"/>
              </a:rPr>
            </a:br>
            <a:r>
              <a:rPr lang="en-US" altLang="ja-JP" sz="2400" dirty="0">
                <a:solidFill>
                  <a:srgbClr val="000000"/>
                </a:solidFill>
                <a:latin typeface="Times New Roman" panose="02020603050405020304" pitchFamily="18" charset="0"/>
                <a:ea typeface="ＭＳ Ｐゴシック" panose="020B0600070205080204" pitchFamily="50" charset="-128"/>
              </a:rPr>
              <a:t>S</a:t>
            </a:r>
            <a:r>
              <a:rPr lang="en-US" altLang="ja-JP" sz="2400" dirty="0">
                <a:solidFill>
                  <a:srgbClr val="000000"/>
                </a:solidFill>
                <a:effectLst/>
                <a:latin typeface="Times New Roman" panose="02020603050405020304" pitchFamily="18" charset="0"/>
                <a:ea typeface="ＭＳ Ｐゴシック" panose="020B0600070205080204" pitchFamily="50" charset="-128"/>
              </a:rPr>
              <a:t>pike noise frequently are particularly observed in permeate TOC data.</a:t>
            </a:r>
          </a:p>
          <a:p>
            <a:pPr marL="341313" lvl="1" indent="0">
              <a:lnSpc>
                <a:spcPct val="90000"/>
              </a:lnSpc>
              <a:spcBef>
                <a:spcPts val="1000"/>
              </a:spcBef>
              <a:buClr>
                <a:srgbClr val="00316C"/>
              </a:buClr>
              <a:buNone/>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marL="341313" lvl="1" indent="0">
              <a:lnSpc>
                <a:spcPct val="90000"/>
              </a:lnSpc>
              <a:spcBef>
                <a:spcPts val="1000"/>
              </a:spcBef>
              <a:buClr>
                <a:srgbClr val="00316C"/>
              </a:buClr>
              <a:buNone/>
              <a:defRPr/>
            </a:pPr>
            <a:r>
              <a:rPr lang="en-US" altLang="ja-JP" sz="2400" dirty="0">
                <a:solidFill>
                  <a:srgbClr val="000000"/>
                </a:solidFill>
                <a:latin typeface="Times New Roman" panose="02020603050405020304" pitchFamily="18" charset="0"/>
                <a:ea typeface="ＭＳ Ｐゴシック" panose="020B0600070205080204" pitchFamily="50" charset="-128"/>
              </a:rPr>
              <a:t>Action</a:t>
            </a:r>
            <a:endParaRPr lang="en-US" altLang="ja-JP" sz="2400" dirty="0">
              <a:solidFill>
                <a:srgbClr val="000000"/>
              </a:solidFill>
              <a:effectLst/>
              <a:latin typeface="Times New Roman" panose="02020603050405020304" pitchFamily="18" charset="0"/>
              <a:ea typeface="ＭＳ Ｐゴシック" panose="020B0600070205080204" pitchFamily="50" charset="-128"/>
            </a:endParaRP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Implementation of other outlier handling methods</a:t>
            </a:r>
          </a:p>
          <a:p>
            <a:pPr marL="709613" lvl="1" indent="-457200">
              <a:lnSpc>
                <a:spcPct val="90000"/>
              </a:lnSpc>
              <a:spcBef>
                <a:spcPts val="1000"/>
              </a:spcBef>
              <a:buClr>
                <a:srgbClr val="00316C"/>
              </a:buClr>
              <a:buFont typeface="Wingdings" panose="05000000000000000000" pitchFamily="2" charset="2"/>
              <a:buChar char="ü"/>
              <a:defRPr/>
            </a:pPr>
            <a:r>
              <a:rPr lang="en-US" altLang="ja-JP" sz="2400" dirty="0">
                <a:solidFill>
                  <a:srgbClr val="000000"/>
                </a:solidFill>
                <a:latin typeface="Times New Roman" panose="02020603050405020304" pitchFamily="18" charset="0"/>
                <a:ea typeface="ＭＳ Ｐゴシック" panose="020B0600070205080204" pitchFamily="50" charset="-128"/>
              </a:rPr>
              <a:t>Confirmation of the detection limits and sensitivity of the Measuring instrument</a:t>
            </a:r>
          </a:p>
          <a:p>
            <a:pPr marR="0" lvl="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u"/>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dirty="0">
              <a:solidFill>
                <a:srgbClr val="000000"/>
              </a:solidFill>
              <a:latin typeface="Times New Roman" panose="02020603050405020304" pitchFamily="18" charset="0"/>
              <a:ea typeface="ＭＳ Ｐゴシック" panose="020B0600070205080204" pitchFamily="50" charset="-128"/>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a:p>
            <a:pPr lvl="1" indent="-285750">
              <a:lnSpc>
                <a:spcPct val="90000"/>
              </a:lnSpc>
              <a:spcBef>
                <a:spcPts val="1000"/>
              </a:spcBef>
              <a:buClr>
                <a:srgbClr val="00316C"/>
              </a:buClr>
              <a:buFont typeface="Wingdings" panose="05000000000000000000" pitchFamily="2" charset="2"/>
              <a:buChar char="Ø"/>
              <a:defRPr/>
            </a:pPr>
            <a:endParaRPr lang="en-US" altLang="ja-JP" sz="2400" dirty="0">
              <a:solidFill>
                <a:srgbClr val="000000"/>
              </a:solidFill>
              <a:latin typeface="Times New Roman" panose="02020603050405020304" pitchFamily="18" charset="0"/>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4135CF23-7A1F-D1A3-5CD8-F935698B3698}"/>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10" name="タイトル 4">
            <a:extLst>
              <a:ext uri="{FF2B5EF4-FFF2-40B4-BE49-F238E27FC236}">
                <a16:creationId xmlns:a16="http://schemas.microsoft.com/office/drawing/2014/main" id="{E1BD15AB-E694-215D-3F99-43B032075115}"/>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Future Tasks</a:t>
            </a:r>
            <a:endParaRPr lang="ja-JP" altLang="en-US" dirty="0"/>
          </a:p>
        </p:txBody>
      </p:sp>
    </p:spTree>
    <p:extLst>
      <p:ext uri="{BB962C8B-B14F-4D97-AF65-F5344CB8AC3E}">
        <p14:creationId xmlns:p14="http://schemas.microsoft.com/office/powerpoint/2010/main" val="360740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96350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a:br>
            <a:r>
              <a:rPr lang="en-US" altLang="ja-JP"/>
              <a:t>Targeting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341887" cy="1507447"/>
          </a:xfrm>
        </p:spPr>
        <p:txBody>
          <a:bodyPr/>
          <a:lstStyle/>
          <a:p>
            <a:r>
              <a:rPr lang="en-US" altLang="ja-JP" dirty="0"/>
              <a:t>Clogging Classification</a:t>
            </a:r>
          </a:p>
          <a:p>
            <a:pPr lvl="1"/>
            <a:r>
              <a:rPr lang="en-US" altLang="ja-JP" dirty="0"/>
              <a:t>Scaling: Chemical &amp; Fluidic dynamics</a:t>
            </a:r>
          </a:p>
          <a:p>
            <a:pPr lvl="1"/>
            <a:r>
              <a:rPr lang="en-US" altLang="ja-JP" dirty="0"/>
              <a:t> Fouling: Bio &amp; </a:t>
            </a:r>
            <a:r>
              <a:rPr lang="en-US" altLang="ja-JP" dirty="0">
                <a:solidFill>
                  <a:srgbClr val="FF0000"/>
                </a:solidFill>
              </a:rPr>
              <a:t>Fluidic</a:t>
            </a:r>
            <a:r>
              <a:rPr lang="en-US" altLang="ja-JP" dirty="0"/>
              <a:t> dynamics</a:t>
            </a:r>
          </a:p>
        </p:txBody>
      </p:sp>
      <p:sp>
        <p:nvSpPr>
          <p:cNvPr id="8" name="テキスト ボックス 7">
            <a:extLst>
              <a:ext uri="{FF2B5EF4-FFF2-40B4-BE49-F238E27FC236}">
                <a16:creationId xmlns:a16="http://schemas.microsoft.com/office/drawing/2014/main" id="{1574D6A6-99D0-911C-57CB-4440C51BD53C}"/>
              </a:ext>
            </a:extLst>
          </p:cNvPr>
          <p:cNvSpPr txBox="1"/>
          <p:nvPr/>
        </p:nvSpPr>
        <p:spPr>
          <a:xfrm>
            <a:off x="6091238" y="60803"/>
            <a:ext cx="6100762" cy="646331"/>
          </a:xfrm>
          <a:prstGeom prst="rect">
            <a:avLst/>
          </a:prstGeom>
          <a:solidFill>
            <a:schemeClr val="bg1"/>
          </a:solidFill>
        </p:spPr>
        <p:txBody>
          <a:bodyPr wrap="square">
            <a:spAutoFit/>
          </a:bodyPr>
          <a:lstStyle/>
          <a:p>
            <a:r>
              <a:rPr lang="ja-JP" altLang="en-US" dirty="0"/>
              <a:t>https://www.ourpureh2o.com/home/showpublisheddocument/14305/637964028619970000</a:t>
            </a:r>
          </a:p>
        </p:txBody>
      </p:sp>
      <p:pic>
        <p:nvPicPr>
          <p:cNvPr id="16" name="図 15">
            <a:extLst>
              <a:ext uri="{FF2B5EF4-FFF2-40B4-BE49-F238E27FC236}">
                <a16:creationId xmlns:a16="http://schemas.microsoft.com/office/drawing/2014/main" id="{A8EBC633-43D8-6291-A875-6041FAC5647A}"/>
              </a:ext>
            </a:extLst>
          </p:cNvPr>
          <p:cNvPicPr>
            <a:picLocks noChangeAspect="1"/>
          </p:cNvPicPr>
          <p:nvPr/>
        </p:nvPicPr>
        <p:blipFill>
          <a:blip r:embed="rId3"/>
          <a:stretch>
            <a:fillRect/>
          </a:stretch>
        </p:blipFill>
        <p:spPr>
          <a:xfrm>
            <a:off x="1590778" y="3295229"/>
            <a:ext cx="4392185" cy="3243683"/>
          </a:xfrm>
          <a:prstGeom prst="rect">
            <a:avLst/>
          </a:prstGeom>
        </p:spPr>
      </p:pic>
      <p:sp>
        <p:nvSpPr>
          <p:cNvPr id="17" name="テキスト ボックス 16">
            <a:extLst>
              <a:ext uri="{FF2B5EF4-FFF2-40B4-BE49-F238E27FC236}">
                <a16:creationId xmlns:a16="http://schemas.microsoft.com/office/drawing/2014/main" id="{3F255039-54E1-9661-A5F6-6DEF4422DE9A}"/>
              </a:ext>
            </a:extLst>
          </p:cNvPr>
          <p:cNvSpPr txBox="1"/>
          <p:nvPr/>
        </p:nvSpPr>
        <p:spPr>
          <a:xfrm>
            <a:off x="3143250" y="2925897"/>
            <a:ext cx="902811" cy="369332"/>
          </a:xfrm>
          <a:prstGeom prst="rect">
            <a:avLst/>
          </a:prstGeom>
          <a:noFill/>
        </p:spPr>
        <p:txBody>
          <a:bodyPr wrap="none" rtlCol="0">
            <a:spAutoFit/>
          </a:bodyPr>
          <a:lstStyle/>
          <a:p>
            <a:r>
              <a:rPr kumimoji="1" lang="en-US" altLang="ja-JP" dirty="0"/>
              <a:t>scaling</a:t>
            </a:r>
            <a:endParaRPr kumimoji="1" lang="ja-JP" altLang="en-US" dirty="0"/>
          </a:p>
        </p:txBody>
      </p:sp>
      <p:pic>
        <p:nvPicPr>
          <p:cNvPr id="21" name="図 20">
            <a:extLst>
              <a:ext uri="{FF2B5EF4-FFF2-40B4-BE49-F238E27FC236}">
                <a16:creationId xmlns:a16="http://schemas.microsoft.com/office/drawing/2014/main" id="{E51E99B6-B79C-7CBD-897D-C94E6DFDF178}"/>
              </a:ext>
            </a:extLst>
          </p:cNvPr>
          <p:cNvPicPr>
            <a:picLocks noChangeAspect="1"/>
          </p:cNvPicPr>
          <p:nvPr/>
        </p:nvPicPr>
        <p:blipFill>
          <a:blip r:embed="rId4"/>
          <a:stretch>
            <a:fillRect/>
          </a:stretch>
        </p:blipFill>
        <p:spPr>
          <a:xfrm>
            <a:off x="5974240" y="2093427"/>
            <a:ext cx="5834062" cy="1178086"/>
          </a:xfrm>
          <a:prstGeom prst="rect">
            <a:avLst/>
          </a:prstGeom>
        </p:spPr>
      </p:pic>
      <p:pic>
        <p:nvPicPr>
          <p:cNvPr id="23" name="図 22">
            <a:extLst>
              <a:ext uri="{FF2B5EF4-FFF2-40B4-BE49-F238E27FC236}">
                <a16:creationId xmlns:a16="http://schemas.microsoft.com/office/drawing/2014/main" id="{2B8C5E55-D811-084B-8CAB-486D76520622}"/>
              </a:ext>
            </a:extLst>
          </p:cNvPr>
          <p:cNvPicPr>
            <a:picLocks noChangeAspect="1"/>
          </p:cNvPicPr>
          <p:nvPr/>
        </p:nvPicPr>
        <p:blipFill>
          <a:blip r:embed="rId5"/>
          <a:stretch>
            <a:fillRect/>
          </a:stretch>
        </p:blipFill>
        <p:spPr>
          <a:xfrm>
            <a:off x="6891339" y="3271513"/>
            <a:ext cx="4210048" cy="3316092"/>
          </a:xfrm>
          <a:prstGeom prst="rect">
            <a:avLst/>
          </a:prstGeom>
        </p:spPr>
      </p:pic>
      <p:sp>
        <p:nvSpPr>
          <p:cNvPr id="24" name="テキスト ボックス 23">
            <a:extLst>
              <a:ext uri="{FF2B5EF4-FFF2-40B4-BE49-F238E27FC236}">
                <a16:creationId xmlns:a16="http://schemas.microsoft.com/office/drawing/2014/main" id="{747B92EA-BB58-1029-7C60-99A0F964B55E}"/>
              </a:ext>
            </a:extLst>
          </p:cNvPr>
          <p:cNvSpPr txBox="1"/>
          <p:nvPr/>
        </p:nvSpPr>
        <p:spPr>
          <a:xfrm>
            <a:off x="8639175" y="1794400"/>
            <a:ext cx="864339" cy="369332"/>
          </a:xfrm>
          <a:prstGeom prst="rect">
            <a:avLst/>
          </a:prstGeom>
          <a:noFill/>
        </p:spPr>
        <p:txBody>
          <a:bodyPr wrap="none" rtlCol="0">
            <a:spAutoFit/>
          </a:bodyPr>
          <a:lstStyle/>
          <a:p>
            <a:r>
              <a:rPr kumimoji="1" lang="en-US" altLang="ja-JP" dirty="0"/>
              <a:t>fouling</a:t>
            </a:r>
            <a:endParaRPr kumimoji="1" lang="ja-JP" altLang="en-US" dirty="0"/>
          </a:p>
        </p:txBody>
      </p:sp>
    </p:spTree>
    <p:extLst>
      <p:ext uri="{BB962C8B-B14F-4D97-AF65-F5344CB8AC3E}">
        <p14:creationId xmlns:p14="http://schemas.microsoft.com/office/powerpoint/2010/main" val="262179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Theory</a:t>
            </a:r>
            <a:r>
              <a:rPr lang="ja-JP" altLang="en-US" dirty="0"/>
              <a:t>：</a:t>
            </a:r>
            <a:r>
              <a:rPr lang="en-US" altLang="ja-JP" dirty="0"/>
              <a:t>Bernoulli's principle</a:t>
            </a:r>
          </a:p>
          <a:p>
            <a:pPr lvl="1"/>
            <a:endParaRPr lang="en-US" altLang="ja-JP" dirty="0"/>
          </a:p>
        </p:txBody>
      </p:sp>
      <p:pic>
        <p:nvPicPr>
          <p:cNvPr id="6" name="図 5">
            <a:extLst>
              <a:ext uri="{FF2B5EF4-FFF2-40B4-BE49-F238E27FC236}">
                <a16:creationId xmlns:a16="http://schemas.microsoft.com/office/drawing/2014/main" id="{CE136E6E-4D17-B616-4B2E-7C98AD62A425}"/>
              </a:ext>
            </a:extLst>
          </p:cNvPr>
          <p:cNvPicPr>
            <a:picLocks noChangeAspect="1"/>
          </p:cNvPicPr>
          <p:nvPr/>
        </p:nvPicPr>
        <p:blipFill>
          <a:blip r:embed="rId2"/>
          <a:stretch>
            <a:fillRect/>
          </a:stretch>
        </p:blipFill>
        <p:spPr>
          <a:xfrm>
            <a:off x="6280850" y="1704512"/>
            <a:ext cx="5079476" cy="4287938"/>
          </a:xfrm>
          <a:prstGeom prst="rect">
            <a:avLst/>
          </a:prstGeom>
        </p:spPr>
      </p:pic>
      <p:pic>
        <p:nvPicPr>
          <p:cNvPr id="8" name="図 7">
            <a:extLst>
              <a:ext uri="{FF2B5EF4-FFF2-40B4-BE49-F238E27FC236}">
                <a16:creationId xmlns:a16="http://schemas.microsoft.com/office/drawing/2014/main" id="{B75DECE7-AE75-6758-43A4-6AD8EEDE1FE2}"/>
              </a:ext>
            </a:extLst>
          </p:cNvPr>
          <p:cNvPicPr>
            <a:picLocks noChangeAspect="1"/>
          </p:cNvPicPr>
          <p:nvPr/>
        </p:nvPicPr>
        <p:blipFill>
          <a:blip r:embed="rId3"/>
          <a:stretch>
            <a:fillRect/>
          </a:stretch>
        </p:blipFill>
        <p:spPr>
          <a:xfrm>
            <a:off x="922428" y="1490127"/>
            <a:ext cx="4859807" cy="4716709"/>
          </a:xfrm>
          <a:prstGeom prst="rect">
            <a:avLst/>
          </a:prstGeom>
        </p:spPr>
      </p:pic>
      <p:sp>
        <p:nvSpPr>
          <p:cNvPr id="10" name="テキスト ボックス 9">
            <a:extLst>
              <a:ext uri="{FF2B5EF4-FFF2-40B4-BE49-F238E27FC236}">
                <a16:creationId xmlns:a16="http://schemas.microsoft.com/office/drawing/2014/main" id="{B74A62FE-9C3F-F716-224C-7497E2A329DA}"/>
              </a:ext>
            </a:extLst>
          </p:cNvPr>
          <p:cNvSpPr txBox="1"/>
          <p:nvPr/>
        </p:nvSpPr>
        <p:spPr>
          <a:xfrm>
            <a:off x="6280850" y="833941"/>
            <a:ext cx="6101602" cy="369332"/>
          </a:xfrm>
          <a:prstGeom prst="rect">
            <a:avLst/>
          </a:prstGeom>
          <a:noFill/>
        </p:spPr>
        <p:txBody>
          <a:bodyPr wrap="square">
            <a:spAutoFit/>
          </a:bodyPr>
          <a:lstStyle/>
          <a:p>
            <a:r>
              <a:rPr lang="ja-JP" altLang="en-US" dirty="0"/>
              <a:t>https://www.vedantu.com/physics/bernoullis-theorem</a:t>
            </a:r>
          </a:p>
        </p:txBody>
      </p:sp>
    </p:spTree>
    <p:extLst>
      <p:ext uri="{BB962C8B-B14F-4D97-AF65-F5344CB8AC3E}">
        <p14:creationId xmlns:p14="http://schemas.microsoft.com/office/powerpoint/2010/main" val="2197514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latin typeface="+mn-ea"/>
              </a:rPr>
              <a:t>Definition of system input and output</a:t>
            </a:r>
          </a:p>
          <a:p>
            <a:endParaRPr lang="en-US" altLang="ja-JP" dirty="0">
              <a:latin typeface="+mn-ea"/>
            </a:endParaRPr>
          </a:p>
        </p:txBody>
      </p:sp>
      <p:pic>
        <p:nvPicPr>
          <p:cNvPr id="7" name="図 6">
            <a:extLst>
              <a:ext uri="{FF2B5EF4-FFF2-40B4-BE49-F238E27FC236}">
                <a16:creationId xmlns:a16="http://schemas.microsoft.com/office/drawing/2014/main" id="{A0383F05-8047-9A20-D4CD-D2AEFDD31CD8}"/>
              </a:ext>
            </a:extLst>
          </p:cNvPr>
          <p:cNvPicPr>
            <a:picLocks noChangeAspect="1"/>
          </p:cNvPicPr>
          <p:nvPr/>
        </p:nvPicPr>
        <p:blipFill>
          <a:blip r:embed="rId2"/>
          <a:stretch>
            <a:fillRect/>
          </a:stretch>
        </p:blipFill>
        <p:spPr>
          <a:xfrm>
            <a:off x="1357342" y="1727948"/>
            <a:ext cx="9014722" cy="4152816"/>
          </a:xfrm>
          <a:prstGeom prst="rect">
            <a:avLst/>
          </a:prstGeom>
        </p:spPr>
      </p:pic>
    </p:spTree>
    <p:extLst>
      <p:ext uri="{BB962C8B-B14F-4D97-AF65-F5344CB8AC3E}">
        <p14:creationId xmlns:p14="http://schemas.microsoft.com/office/powerpoint/2010/main" val="312135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Application to LVMWD</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Bernoulli's Principle</a:t>
                </a:r>
              </a:p>
              <a:p>
                <a:endParaRPr lang="en-US" altLang="ja-JP" dirty="0"/>
              </a:p>
              <a:p>
                <a:pPr marL="341313" lvl="1" indent="0">
                  <a:buNone/>
                </a:pPr>
                <a:endParaRPr lang="en-US" altLang="ja-JP" dirty="0"/>
              </a:p>
              <a:p>
                <a:pPr lvl="1"/>
                <a:r>
                  <a:rPr lang="en-US" altLang="ja-JP" dirty="0"/>
                  <a:t>Exchanging  volume flow to velocity</a:t>
                </a:r>
                <a:br>
                  <a:rPr lang="en-US" altLang="ja-JP" dirty="0"/>
                </a:br>
                <a14:m>
                  <m:oMath xmlns:m="http://schemas.openxmlformats.org/officeDocument/2006/math">
                    <m:r>
                      <a:rPr lang="en-US" altLang="ja-JP" b="0" i="1" smtClean="0">
                        <a:latin typeface="Cambria Math" panose="02040503050406030204" pitchFamily="18" charset="0"/>
                      </a:rPr>
                      <m:t>𝑄</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3</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  </m:t>
                    </m:r>
                    <m:r>
                      <a:rPr lang="en-US" altLang="ja-JP" b="0" i="1" smtClean="0">
                        <a:latin typeface="Cambria Math" panose="02040503050406030204" pitchFamily="18" charset="0"/>
                      </a:rPr>
                      <m:t>𝐴</m:t>
                    </m:r>
                    <m:d>
                      <m:dPr>
                        <m:begChr m:val="["/>
                        <m:endChr m:val="]"/>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𝑚</m:t>
                            </m:r>
                          </m:e>
                          <m:sup>
                            <m:r>
                              <a:rPr lang="en-US" altLang="ja-JP" b="0" i="1" smtClean="0">
                                <a:latin typeface="Cambria Math" panose="02040503050406030204" pitchFamily="18" charset="0"/>
                              </a:rPr>
                              <m:t>2</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oMath>
                </a14:m>
                <a:endParaRPr lang="en-US" altLang="ja-JP" dirty="0"/>
              </a:p>
              <a:p>
                <a:pPr lvl="1"/>
                <a:r>
                  <a:rPr lang="en-US" altLang="ja-JP" dirty="0"/>
                  <a:t> Bernoulli’s principle at RO System</a:t>
                </a:r>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b="0" i="1" smtClean="0">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𝑓𝑒𝑒𝑑</m:t>
                        </m:r>
                      </m:sub>
                      <m:sup>
                        <m:r>
                          <a:rPr lang="en-US" altLang="ja-JP" sz="1800" b="0" i="1" smtClean="0">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𝑐𝑜𝑛𝑐</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r>
                      <a:rPr lang="en-US" altLang="ja-JP" sz="1800" i="1">
                        <a:latin typeface="Cambria Math" panose="02040503050406030204" pitchFamily="18" charset="0"/>
                        <a:ea typeface="Cambria Math" panose="02040503050406030204" pitchFamily="18" charset="0"/>
                      </a:rPr>
                      <m:t>𝜌</m:t>
                    </m:r>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𝑣</m:t>
                        </m:r>
                      </m:e>
                      <m:sub>
                        <m:r>
                          <a:rPr lang="en-US" altLang="ja-JP" sz="1800" b="0" i="1" smtClean="0">
                            <a:latin typeface="Cambria Math" panose="02040503050406030204" pitchFamily="18" charset="0"/>
                            <a:ea typeface="Cambria Math" panose="02040503050406030204" pitchFamily="18" charset="0"/>
                          </a:rPr>
                          <m:t>3,</m:t>
                        </m:r>
                        <m:r>
                          <a:rPr lang="en-US" altLang="ja-JP" sz="1800" b="0" i="1" smtClean="0">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solidFill>
                              <a:srgbClr val="FF0000"/>
                            </a:solidFill>
                            <a:latin typeface="Cambria Math" panose="02040503050406030204" pitchFamily="18" charset="0"/>
                            <a:ea typeface="Cambria Math" panose="02040503050406030204" pitchFamily="18" charset="0"/>
                          </a:rPr>
                        </m:ctrlPr>
                      </m:sSubPr>
                      <m:e>
                        <m:r>
                          <a:rPr lang="en-US" altLang="ja-JP" sz="1800" b="0" i="1" smtClean="0">
                            <a:solidFill>
                              <a:srgbClr val="FF0000"/>
                            </a:solidFill>
                            <a:latin typeface="Cambria Math" panose="02040503050406030204" pitchFamily="18" charset="0"/>
                            <a:ea typeface="Cambria Math" panose="02040503050406030204" pitchFamily="18" charset="0"/>
                          </a:rPr>
                          <m:t>𝑅</m:t>
                        </m:r>
                      </m:e>
                      <m:sub>
                        <m:r>
                          <a:rPr lang="en-US" altLang="ja-JP" sz="1800" b="0" i="1" smtClean="0">
                            <a:solidFill>
                              <a:srgbClr val="FF0000"/>
                            </a:solidFill>
                            <a:latin typeface="Cambria Math" panose="02040503050406030204" pitchFamily="18" charset="0"/>
                            <a:ea typeface="Cambria Math" panose="02040503050406030204" pitchFamily="18" charset="0"/>
                          </a:rPr>
                          <m:t>𝑅𝑂</m:t>
                        </m:r>
                      </m:sub>
                    </m:sSub>
                  </m:oMath>
                </a14:m>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81737A47-D684-47EE-BD91-4E89EE42895A}"/>
              </a:ext>
            </a:extLst>
          </p:cNvPr>
          <p:cNvPicPr>
            <a:picLocks noChangeAspect="1"/>
          </p:cNvPicPr>
          <p:nvPr/>
        </p:nvPicPr>
        <p:blipFill rotWithShape="1">
          <a:blip r:embed="rId3"/>
          <a:srcRect l="24845" t="28904" r="24581" b="59929"/>
          <a:stretch/>
        </p:blipFill>
        <p:spPr>
          <a:xfrm>
            <a:off x="1775444" y="1540956"/>
            <a:ext cx="4849813" cy="67950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DBC4F3F-1DE4-4259-9A5E-5AA5984E6AEB}"/>
                  </a:ext>
                </a:extLst>
              </p:cNvPr>
              <p:cNvSpPr txBox="1"/>
              <p:nvPr/>
            </p:nvSpPr>
            <p:spPr>
              <a:xfrm>
                <a:off x="9309663" y="4971199"/>
                <a:ext cx="2715808" cy="400110"/>
              </a:xfrm>
              <a:prstGeom prst="rect">
                <a:avLst/>
              </a:prstGeom>
              <a:noFill/>
              <a:ln w="19050">
                <a:solidFill>
                  <a:schemeClr val="tx1"/>
                </a:solidFill>
              </a:ln>
            </p:spPr>
            <p:txBody>
              <a:bodyPr wrap="none" rtlCol="0">
                <a:spAutoFit/>
              </a:bodyPr>
              <a:lstStyle/>
              <a:p>
                <a:pPr algn="ctr"/>
                <a:r>
                  <a:rPr kumimoji="1" lang="en-US" altLang="ja-JP" sz="2000" dirty="0"/>
                  <a:t>energy</a:t>
                </a:r>
                <a:r>
                  <a:rPr kumimoji="1" lang="ja-JP" altLang="en-US" sz="2000" dirty="0"/>
                  <a:t> </a:t>
                </a:r>
                <a:r>
                  <a:rPr kumimoji="1" lang="en-US" altLang="ja-JP" sz="2000" dirty="0"/>
                  <a:t>loss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dirty="0"/>
                  <a:t> fouling?</a:t>
                </a:r>
                <a:endParaRPr kumimoji="1" lang="ja-JP" altLang="en-US" sz="2000" dirty="0"/>
              </a:p>
            </p:txBody>
          </p:sp>
        </mc:Choice>
        <mc:Fallback xmlns="">
          <p:sp>
            <p:nvSpPr>
              <p:cNvPr id="25" name="テキスト ボックス 24">
                <a:extLst>
                  <a:ext uri="{FF2B5EF4-FFF2-40B4-BE49-F238E27FC236}">
                    <a16:creationId xmlns:a16="http://schemas.microsoft.com/office/drawing/2014/main" id="{6DBC4F3F-1DE4-4259-9A5E-5AA5984E6AEB}"/>
                  </a:ext>
                </a:extLst>
              </p:cNvPr>
              <p:cNvSpPr txBox="1">
                <a:spLocks noRot="1" noChangeAspect="1" noMove="1" noResize="1" noEditPoints="1" noAdjustHandles="1" noChangeArrowheads="1" noChangeShapeType="1" noTextEdit="1"/>
              </p:cNvSpPr>
              <p:nvPr/>
            </p:nvSpPr>
            <p:spPr>
              <a:xfrm>
                <a:off x="9309663" y="4971199"/>
                <a:ext cx="2715808" cy="400110"/>
              </a:xfrm>
              <a:prstGeom prst="rect">
                <a:avLst/>
              </a:prstGeom>
              <a:blipFill>
                <a:blip r:embed="rId4"/>
                <a:stretch>
                  <a:fillRect l="-1782" t="-4348" r="-1559" b="-23188"/>
                </a:stretch>
              </a:blipFill>
              <a:ln w="19050">
                <a:solidFill>
                  <a:schemeClr val="tx1"/>
                </a:solidFill>
              </a:ln>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505BC3B0-DB9E-4D68-88BD-674004587EBA}"/>
              </a:ext>
            </a:extLst>
          </p:cNvPr>
          <p:cNvSpPr txBox="1"/>
          <p:nvPr/>
        </p:nvSpPr>
        <p:spPr>
          <a:xfrm>
            <a:off x="1345165" y="5664407"/>
            <a:ext cx="9685665" cy="400110"/>
          </a:xfrm>
          <a:prstGeom prst="rect">
            <a:avLst/>
          </a:prstGeom>
          <a:noFill/>
          <a:ln w="19050">
            <a:solidFill>
              <a:schemeClr val="bg1">
                <a:lumMod val="75000"/>
              </a:schemeClr>
            </a:solidFill>
          </a:ln>
        </p:spPr>
        <p:txBody>
          <a:bodyPr wrap="none" rtlCol="0">
            <a:spAutoFit/>
          </a:bodyPr>
          <a:lstStyle/>
          <a:p>
            <a:pPr algn="ctr"/>
            <a:r>
              <a:rPr kumimoji="1" lang="en-US" altLang="ja-JP" sz="2000" dirty="0">
                <a:solidFill>
                  <a:schemeClr val="bg1">
                    <a:lumMod val="75000"/>
                  </a:schemeClr>
                </a:solidFill>
              </a:rPr>
              <a:t>Future work</a:t>
            </a:r>
            <a:r>
              <a:rPr kumimoji="1" lang="ja-JP" altLang="en-US" sz="2000" dirty="0">
                <a:solidFill>
                  <a:schemeClr val="bg1">
                    <a:lumMod val="75000"/>
                  </a:schemeClr>
                </a:solidFill>
              </a:rPr>
              <a:t>：</a:t>
            </a:r>
            <a:r>
              <a:rPr kumimoji="1" lang="en-US" altLang="ja-JP" sz="2000" dirty="0">
                <a:solidFill>
                  <a:schemeClr val="bg1">
                    <a:lumMod val="75000"/>
                  </a:schemeClr>
                </a:solidFill>
              </a:rPr>
              <a:t>Considering fluid of mass at each pipes and booster pumps dynamics</a:t>
            </a:r>
            <a:endParaRPr kumimoji="1" lang="ja-JP" altLang="en-US" sz="2000" dirty="0">
              <a:solidFill>
                <a:schemeClr val="bg1">
                  <a:lumMod val="75000"/>
                </a:schemeClr>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58FC5A8-75E1-D98F-FEC9-12DA19FA4174}"/>
                  </a:ext>
                </a:extLst>
              </p:cNvPr>
              <p:cNvSpPr txBox="1"/>
              <p:nvPr/>
            </p:nvSpPr>
            <p:spPr>
              <a:xfrm>
                <a:off x="4350684" y="785762"/>
                <a:ext cx="7841316"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𝑃</m:t>
                          </m:r>
                        </m:e>
                        <m:sub>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1,2,3</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𝑓𝑒𝑒𝑑</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𝑝𝑒𝑟𝑚</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𝑐𝑜𝑛𝑐</m:t>
                          </m:r>
                        </m:e>
                      </m:d>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𝑚𝑒𝑎𝑛𝑠</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𝑖</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𝑡h</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𝑠𝑡𝑎𝑔𝑒</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𝑙𝑜𝑐</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𝑃𝑟𝑒𝑠𝑠𝑢𝑟𝑒</m:t>
                      </m:r>
                      <m:r>
                        <a:rPr lang="en-US" altLang="ja-JP" sz="1800" b="0" i="1" smtClean="0">
                          <a:latin typeface="Cambria Math" panose="02040503050406030204" pitchFamily="18" charset="0"/>
                        </a:rPr>
                        <m:t> </m:t>
                      </m:r>
                    </m:oMath>
                  </m:oMathPara>
                </a14:m>
                <a:endParaRPr lang="ja-JP" altLang="en-US" dirty="0"/>
              </a:p>
            </p:txBody>
          </p:sp>
        </mc:Choice>
        <mc:Fallback xmlns="">
          <p:sp>
            <p:nvSpPr>
              <p:cNvPr id="8" name="テキスト ボックス 7">
                <a:extLst>
                  <a:ext uri="{FF2B5EF4-FFF2-40B4-BE49-F238E27FC236}">
                    <a16:creationId xmlns:a16="http://schemas.microsoft.com/office/drawing/2014/main" id="{E58FC5A8-75E1-D98F-FEC9-12DA19FA4174}"/>
                  </a:ext>
                </a:extLst>
              </p:cNvPr>
              <p:cNvSpPr txBox="1">
                <a:spLocks noRot="1" noChangeAspect="1" noMove="1" noResize="1" noEditPoints="1" noAdjustHandles="1" noChangeArrowheads="1" noChangeShapeType="1" noTextEdit="1"/>
              </p:cNvSpPr>
              <p:nvPr/>
            </p:nvSpPr>
            <p:spPr>
              <a:xfrm>
                <a:off x="4350684" y="785762"/>
                <a:ext cx="7841316" cy="391646"/>
              </a:xfrm>
              <a:prstGeom prst="rect">
                <a:avLst/>
              </a:prstGeom>
              <a:blipFill>
                <a:blip r:embed="rId5"/>
                <a:stretch>
                  <a:fillRect b="-7813"/>
                </a:stretch>
              </a:blipFill>
            </p:spPr>
            <p:txBody>
              <a:bodyPr/>
              <a:lstStyle/>
              <a:p>
                <a:r>
                  <a:rPr lang="ja-JP" altLang="en-US">
                    <a:noFill/>
                  </a:rPr>
                  <a:t> </a:t>
                </a:r>
              </a:p>
            </p:txBody>
          </p:sp>
        </mc:Fallback>
      </mc:AlternateContent>
      <p:sp>
        <p:nvSpPr>
          <p:cNvPr id="10" name="矢印: 右 9">
            <a:extLst>
              <a:ext uri="{FF2B5EF4-FFF2-40B4-BE49-F238E27FC236}">
                <a16:creationId xmlns:a16="http://schemas.microsoft.com/office/drawing/2014/main" id="{0219355C-E170-E5C2-BDCF-3C0541980369}"/>
              </a:ext>
            </a:extLst>
          </p:cNvPr>
          <p:cNvSpPr/>
          <p:nvPr/>
        </p:nvSpPr>
        <p:spPr>
          <a:xfrm rot="16200000">
            <a:off x="11127442" y="4646862"/>
            <a:ext cx="201705" cy="1613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5955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6A2BF60-CAB2-9395-F709-3E0857EF83C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Step1 : Estimate ρ,A from data</a:t>
                </a:r>
              </a:p>
              <a:p>
                <a:pPr lvl="1"/>
                <a14:m>
                  <m:oMath xmlns:m="http://schemas.openxmlformats.org/officeDocument/2006/math">
                    <m:r>
                      <a:rPr lang="en-US" altLang="ja-JP" b="0" i="0" dirty="0" smtClean="0">
                        <a:solidFill>
                          <a:schemeClr val="tx1"/>
                        </a:solidFill>
                        <a:latin typeface="Cambria Math" panose="02040503050406030204" pitchFamily="18" charset="0"/>
                      </a:rPr>
                      <m:t> </m:t>
                    </m:r>
                    <m:r>
                      <a:rPr lang="ja-JP" altLang="en-US" i="1" dirty="0" smtClean="0">
                        <a:solidFill>
                          <a:srgbClr val="FF0000"/>
                        </a:solidFill>
                        <a:latin typeface="Cambria Math" panose="02040503050406030204" pitchFamily="18" charset="0"/>
                      </a:rPr>
                      <m:t> </m:t>
                    </m:r>
                    <m:r>
                      <a:rPr lang="en-US" altLang="ja-JP" b="0" i="1" dirty="0" smtClean="0">
                        <a:solidFill>
                          <a:schemeClr val="tx1"/>
                        </a:solidFill>
                        <a:latin typeface="Cambria Math" panose="02040503050406030204" pitchFamily="18" charset="0"/>
                      </a:rPr>
                      <m:t>𝑖𝑔𝑟𝑜𝑟𝑒</m:t>
                    </m:r>
                    <m:r>
                      <a:rPr lang="en-US" altLang="ja-JP" b="0" i="1" dirty="0" smtClean="0">
                        <a:solidFill>
                          <a:srgbClr val="FF0000"/>
                        </a:solidFill>
                        <a:latin typeface="Cambria Math" panose="02040503050406030204" pitchFamily="18" charset="0"/>
                      </a:rPr>
                      <m:t> </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𝑅</m:t>
                        </m:r>
                      </m:e>
                      <m:sub>
                        <m:r>
                          <a:rPr lang="en-US" altLang="ja-JP" b="0" i="1" smtClean="0">
                            <a:solidFill>
                              <a:srgbClr val="FF0000"/>
                            </a:solidFill>
                            <a:latin typeface="Cambria Math" panose="02040503050406030204" pitchFamily="18" charset="0"/>
                            <a:ea typeface="Cambria Math" panose="02040503050406030204" pitchFamily="18" charset="0"/>
                          </a:rPr>
                          <m:t>𝑅𝑂</m:t>
                        </m:r>
                      </m:sub>
                    </m:sSub>
                    <m:r>
                      <a:rPr lang="en-US" altLang="ja-JP" b="0" i="1" smtClean="0">
                        <a:solidFill>
                          <a:srgbClr val="FF0000"/>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𝑟𝑒𝑎𝑟𝑟𝑎𝑛𝑔𝑒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𝑡h𝑒</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𝑒𝑥𝑝𝑟𝑒𝑠𝑠𝑖𝑜𝑛</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chemeClr val="tx1"/>
                        </a:solidFill>
                        <a:latin typeface="Cambria Math" panose="02040503050406030204" pitchFamily="18" charset="0"/>
                        <a:ea typeface="Cambria Math" panose="02040503050406030204" pitchFamily="18" charset="0"/>
                      </a:rPr>
                      <m:t>𝑓𝑜𝑟</m:t>
                    </m:r>
                    <m:r>
                      <a:rPr lang="en-US" altLang="ja-JP" i="1" smtClean="0">
                        <a:solidFill>
                          <a:schemeClr val="tx1"/>
                        </a:solidFill>
                        <a:latin typeface="Cambria Math" panose="02040503050406030204" pitchFamily="18" charset="0"/>
                        <a:ea typeface="Cambria Math" panose="02040503050406030204" pitchFamily="18" charset="0"/>
                      </a:rPr>
                      <m:t> </m:t>
                    </m:r>
                    <m:r>
                      <a:rPr lang="en-US" altLang="ja-JP" i="1" smtClean="0">
                        <a:solidFill>
                          <a:srgbClr val="0000CC"/>
                        </a:solidFill>
                        <a:latin typeface="Cambria Math" panose="02040503050406030204" pitchFamily="18" charset="0"/>
                        <a:ea typeface="Cambria Math" panose="02040503050406030204" pitchFamily="18" charset="0"/>
                      </a:rPr>
                      <m:t>𝜌</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chemeClr val="tx1"/>
                        </a:solidFill>
                        <a:latin typeface="Cambria Math" panose="02040503050406030204" pitchFamily="18" charset="0"/>
                        <a:ea typeface="Cambria Math" panose="02040503050406030204" pitchFamily="18" charset="0"/>
                      </a:rPr>
                      <m:t>𝑎𝑛𝑑</m:t>
                    </m:r>
                    <m:r>
                      <a:rPr lang="en-US" altLang="ja-JP" b="0" i="1" smtClean="0">
                        <a:solidFill>
                          <a:schemeClr val="tx1"/>
                        </a:solidFill>
                        <a:latin typeface="Cambria Math" panose="02040503050406030204" pitchFamily="18" charset="0"/>
                        <a:ea typeface="Cambria Math" panose="02040503050406030204" pitchFamily="18" charset="0"/>
                      </a:rPr>
                      <m:t> </m:t>
                    </m:r>
                    <m:r>
                      <a:rPr lang="en-US" altLang="ja-JP" b="0" i="1" smtClean="0">
                        <a:solidFill>
                          <a:srgbClr val="0000CC"/>
                        </a:solidFill>
                        <a:latin typeface="Cambria Math" panose="02040503050406030204" pitchFamily="18" charset="0"/>
                        <a:ea typeface="Cambria Math" panose="02040503050406030204" pitchFamily="18" charset="0"/>
                      </a:rPr>
                      <m:t>𝐴</m:t>
                    </m:r>
                  </m:oMath>
                </a14:m>
                <a:br>
                  <a:rPr lang="en-US" altLang="ja-JP" dirty="0"/>
                </a:b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𝑝𝑒𝑟𝑚</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b="0" i="1" smtClean="0">
                            <a:latin typeface="Cambria Math" panose="02040503050406030204" pitchFamily="18" charset="0"/>
                          </a:rPr>
                          <m:t>3,</m:t>
                        </m:r>
                        <m:r>
                          <a:rPr lang="en-US" altLang="ja-JP" sz="1800" i="1">
                            <a:latin typeface="Cambria Math" panose="02040503050406030204" pitchFamily="18" charset="0"/>
                          </a:rPr>
                          <m:t>𝑐</m:t>
                        </m:r>
                        <m:r>
                          <a:rPr lang="en-US" altLang="ja-JP" sz="1800" b="0" i="1" smtClean="0">
                            <a:latin typeface="Cambria Math" panose="02040503050406030204" pitchFamily="18" charset="0"/>
                          </a:rPr>
                          <m:t>𝑜𝑛𝑐</m:t>
                        </m:r>
                      </m:sub>
                    </m:sSub>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2</m:t>
                        </m:r>
                      </m:den>
                    </m:f>
                    <m:f>
                      <m:fPr>
                        <m:ctrlPr>
                          <a:rPr lang="en-US" altLang="ja-JP" sz="1800" b="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b="0" i="1" smtClean="0">
                                <a:solidFill>
                                  <a:srgbClr val="0000CC"/>
                                </a:solidFill>
                                <a:latin typeface="Cambria Math" panose="02040503050406030204" pitchFamily="18" charset="0"/>
                                <a:ea typeface="Cambria Math" panose="02040503050406030204" pitchFamily="18" charset="0"/>
                              </a:rPr>
                            </m:ctrlPr>
                          </m:sSupPr>
                          <m:e>
                            <m:r>
                              <a:rPr lang="en-US" altLang="ja-JP" sz="1800" b="0" i="1" smtClean="0">
                                <a:solidFill>
                                  <a:srgbClr val="0000CC"/>
                                </a:solidFill>
                                <a:latin typeface="Cambria Math" panose="02040503050406030204" pitchFamily="18" charset="0"/>
                                <a:ea typeface="Cambria Math" panose="02040503050406030204" pitchFamily="18" charset="0"/>
                              </a:rPr>
                              <m:t>𝐴</m:t>
                            </m:r>
                          </m:e>
                          <m:sup>
                            <m:r>
                              <a:rPr lang="en-US" altLang="ja-JP" sz="1800" b="0" i="1" smtClean="0">
                                <a:solidFill>
                                  <a:srgbClr val="0000CC"/>
                                </a:solidFill>
                                <a:latin typeface="Cambria Math" panose="02040503050406030204" pitchFamily="18" charset="0"/>
                                <a:ea typeface="Cambria Math" panose="02040503050406030204" pitchFamily="18" charset="0"/>
                              </a:rPr>
                              <m:t>2</m:t>
                            </m:r>
                          </m:sup>
                        </m:sSup>
                      </m:den>
                    </m:f>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m:t>
                        </m:r>
                        <m:r>
                          <a:rPr lang="en-US" altLang="ja-JP" sz="1800" b="0" i="1" smtClean="0">
                            <a:latin typeface="Cambria Math" panose="02040503050406030204" pitchFamily="18" charset="0"/>
                          </a:rPr>
                          <m:t>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𝑄</m:t>
                        </m:r>
                      </m:e>
                      <m:sub>
                        <m:r>
                          <a:rPr lang="en-US" altLang="ja-JP" sz="1800" b="0" i="1" smtClean="0">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m:t>
                        </m:r>
                        <m:r>
                          <a:rPr lang="en-US" altLang="ja-JP" sz="1800" b="0" i="1" smtClean="0">
                            <a:latin typeface="Cambria Math" panose="02040503050406030204" pitchFamily="18" charset="0"/>
                            <a:ea typeface="Cambria Math" panose="02040503050406030204" pitchFamily="18" charset="0"/>
                          </a:rPr>
                          <m:t>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b="0" i="1" smtClean="0">
                        <a:latin typeface="Cambria Math" panose="02040503050406030204" pitchFamily="18" charset="0"/>
                        <a:ea typeface="Cambria Math" panose="02040503050406030204" pitchFamily="18" charset="0"/>
                      </a:rPr>
                      <m:t>)</m:t>
                    </m:r>
                  </m:oMath>
                </a14:m>
                <a:endParaRPr lang="en-US" altLang="ja-JP" sz="1800" dirty="0"/>
              </a:p>
              <a:p>
                <a:pPr lvl="1"/>
                <a:endParaRPr lang="en-US" altLang="ja-JP" dirty="0"/>
              </a:p>
              <a:p>
                <a:pPr lvl="1"/>
                <a:r>
                  <a:rPr lang="en-US" altLang="ja-JP" dirty="0"/>
                  <a:t>Estimate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using least squares</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4428CF7-F5D3-0C2D-2502-F604EF062D62}"/>
              </a:ext>
            </a:extLst>
          </p:cNvPr>
          <p:cNvPicPr>
            <a:picLocks noChangeAspect="1"/>
          </p:cNvPicPr>
          <p:nvPr/>
        </p:nvPicPr>
        <p:blipFill>
          <a:blip r:embed="rId3"/>
          <a:stretch>
            <a:fillRect/>
          </a:stretch>
        </p:blipFill>
        <p:spPr>
          <a:xfrm>
            <a:off x="731198" y="3920089"/>
            <a:ext cx="3860800" cy="2439670"/>
          </a:xfrm>
          <a:prstGeom prst="rect">
            <a:avLst/>
          </a:prstGeom>
        </p:spPr>
      </p:pic>
      <p:pic>
        <p:nvPicPr>
          <p:cNvPr id="6" name="図 5">
            <a:extLst>
              <a:ext uri="{FF2B5EF4-FFF2-40B4-BE49-F238E27FC236}">
                <a16:creationId xmlns:a16="http://schemas.microsoft.com/office/drawing/2014/main" id="{57777BFB-B85A-A541-64DE-94686D025475}"/>
              </a:ext>
            </a:extLst>
          </p:cNvPr>
          <p:cNvPicPr>
            <a:picLocks noChangeAspect="1"/>
          </p:cNvPicPr>
          <p:nvPr/>
        </p:nvPicPr>
        <p:blipFill>
          <a:blip r:embed="rId4"/>
          <a:stretch>
            <a:fillRect/>
          </a:stretch>
        </p:blipFill>
        <p:spPr>
          <a:xfrm>
            <a:off x="4811543" y="3920089"/>
            <a:ext cx="7105637" cy="2439670"/>
          </a:xfrm>
          <a:prstGeom prst="rect">
            <a:avLst/>
          </a:prstGeom>
        </p:spPr>
      </p:pic>
      <p:sp>
        <p:nvSpPr>
          <p:cNvPr id="7" name="テキスト ボックス 6">
            <a:extLst>
              <a:ext uri="{FF2B5EF4-FFF2-40B4-BE49-F238E27FC236}">
                <a16:creationId xmlns:a16="http://schemas.microsoft.com/office/drawing/2014/main" id="{5BE01C0A-47D2-3287-D7E5-A4E3B43BAD0B}"/>
              </a:ext>
            </a:extLst>
          </p:cNvPr>
          <p:cNvSpPr txBox="1"/>
          <p:nvPr/>
        </p:nvSpPr>
        <p:spPr>
          <a:xfrm>
            <a:off x="2148220" y="6363746"/>
            <a:ext cx="1026756" cy="369332"/>
          </a:xfrm>
          <a:prstGeom prst="rect">
            <a:avLst/>
          </a:prstGeom>
          <a:noFill/>
        </p:spPr>
        <p:txBody>
          <a:bodyPr wrap="none" rtlCol="0">
            <a:spAutoFit/>
          </a:bodyPr>
          <a:lstStyle/>
          <a:p>
            <a:r>
              <a:rPr kumimoji="1" lang="en-US" altLang="ja-JP" dirty="0"/>
              <a:t>LVMWD</a:t>
            </a:r>
            <a:endParaRPr kumimoji="1" lang="ja-JP" altLang="en-US" dirty="0"/>
          </a:p>
        </p:txBody>
      </p:sp>
      <p:sp>
        <p:nvSpPr>
          <p:cNvPr id="9" name="テキスト ボックス 8">
            <a:extLst>
              <a:ext uri="{FF2B5EF4-FFF2-40B4-BE49-F238E27FC236}">
                <a16:creationId xmlns:a16="http://schemas.microsoft.com/office/drawing/2014/main" id="{DC04646C-914A-15E3-B9A0-9320D9D3C56C}"/>
              </a:ext>
            </a:extLst>
          </p:cNvPr>
          <p:cNvSpPr txBox="1"/>
          <p:nvPr/>
        </p:nvSpPr>
        <p:spPr>
          <a:xfrm>
            <a:off x="8204403" y="6269420"/>
            <a:ext cx="915635" cy="369332"/>
          </a:xfrm>
          <a:prstGeom prst="rect">
            <a:avLst/>
          </a:prstGeom>
          <a:noFill/>
        </p:spPr>
        <p:txBody>
          <a:bodyPr wrap="none" rtlCol="0">
            <a:spAutoFit/>
          </a:bodyPr>
          <a:lstStyle/>
          <a:p>
            <a:r>
              <a:rPr kumimoji="1" lang="en-US" altLang="ja-JP" dirty="0"/>
              <a:t>OCWD</a:t>
            </a:r>
            <a:endParaRPr kumimoji="1" lang="ja-JP" altLang="en-US" dirty="0"/>
          </a:p>
        </p:txBody>
      </p:sp>
      <p:sp>
        <p:nvSpPr>
          <p:cNvPr id="11" name="テキスト ボックス 10">
            <a:extLst>
              <a:ext uri="{FF2B5EF4-FFF2-40B4-BE49-F238E27FC236}">
                <a16:creationId xmlns:a16="http://schemas.microsoft.com/office/drawing/2014/main" id="{3240BD68-B7A4-4EEE-883C-B97FD6056673}"/>
              </a:ext>
            </a:extLst>
          </p:cNvPr>
          <p:cNvSpPr txBox="1"/>
          <p:nvPr/>
        </p:nvSpPr>
        <p:spPr>
          <a:xfrm>
            <a:off x="8805788" y="2774032"/>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2" name="左中かっこ 11">
            <a:extLst>
              <a:ext uri="{FF2B5EF4-FFF2-40B4-BE49-F238E27FC236}">
                <a16:creationId xmlns:a16="http://schemas.microsoft.com/office/drawing/2014/main" id="{AE6D9F9E-B01A-37FF-1409-0E9384D85C7A}"/>
              </a:ext>
            </a:extLst>
          </p:cNvPr>
          <p:cNvSpPr/>
          <p:nvPr/>
        </p:nvSpPr>
        <p:spPr>
          <a:xfrm rot="16200000">
            <a:off x="9278471" y="798121"/>
            <a:ext cx="289111" cy="361053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C39853E-3516-6639-C31E-43343F79D2F0}"/>
              </a:ext>
            </a:extLst>
          </p:cNvPr>
          <p:cNvSpPr txBox="1"/>
          <p:nvPr/>
        </p:nvSpPr>
        <p:spPr>
          <a:xfrm>
            <a:off x="2959109" y="2707885"/>
            <a:ext cx="1210588" cy="369332"/>
          </a:xfrm>
          <a:prstGeom prst="rect">
            <a:avLst/>
          </a:prstGeom>
          <a:noFill/>
        </p:spPr>
        <p:txBody>
          <a:bodyPr wrap="none" rtlCol="0">
            <a:spAutoFit/>
          </a:bodyPr>
          <a:lstStyle/>
          <a:p>
            <a:r>
              <a:rPr kumimoji="1" lang="en-US" altLang="ja-JP" dirty="0"/>
              <a:t>measured</a:t>
            </a:r>
            <a:endParaRPr kumimoji="1" lang="ja-JP" altLang="en-US" dirty="0"/>
          </a:p>
        </p:txBody>
      </p:sp>
      <p:sp>
        <p:nvSpPr>
          <p:cNvPr id="15" name="左中かっこ 14">
            <a:extLst>
              <a:ext uri="{FF2B5EF4-FFF2-40B4-BE49-F238E27FC236}">
                <a16:creationId xmlns:a16="http://schemas.microsoft.com/office/drawing/2014/main" id="{BBC99F6C-6A45-0263-0DB8-5C8A5319263E}"/>
              </a:ext>
            </a:extLst>
          </p:cNvPr>
          <p:cNvSpPr/>
          <p:nvPr/>
        </p:nvSpPr>
        <p:spPr>
          <a:xfrm rot="16200000">
            <a:off x="3419848" y="329938"/>
            <a:ext cx="289111" cy="4449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ACA6270C-1DAC-0942-B72D-60A12D3B3B5F}"/>
              </a:ext>
            </a:extLst>
          </p:cNvPr>
          <p:cNvSpPr/>
          <p:nvPr/>
        </p:nvSpPr>
        <p:spPr>
          <a:xfrm rot="16200000">
            <a:off x="6905907" y="2448494"/>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A2E6224C-391F-741A-5238-9CEE9249C75C}"/>
              </a:ext>
            </a:extLst>
          </p:cNvPr>
          <p:cNvSpPr txBox="1"/>
          <p:nvPr/>
        </p:nvSpPr>
        <p:spPr>
          <a:xfrm>
            <a:off x="5542642" y="2594016"/>
            <a:ext cx="2938558" cy="646331"/>
          </a:xfrm>
          <a:prstGeom prst="rect">
            <a:avLst/>
          </a:prstGeom>
          <a:noFill/>
        </p:spPr>
        <p:txBody>
          <a:bodyPr wrap="square">
            <a:spAutoFit/>
          </a:bodyPr>
          <a:lstStyle/>
          <a:p>
            <a:pPr algn="ctr"/>
            <a:r>
              <a:rPr kumimoji="1" lang="en-US" altLang="ja-JP" dirty="0"/>
              <a:t>calc</a:t>
            </a:r>
            <a:endParaRPr kumimoji="1" lang="ja-JP" altLang="en-US" dirty="0"/>
          </a:p>
          <a:p>
            <a:pPr algn="ctr"/>
            <a:r>
              <a:rPr lang="en-US" altLang="ja-JP" b="0" i="0" dirty="0">
                <a:solidFill>
                  <a:srgbClr val="202122"/>
                </a:solidFill>
                <a:effectLst/>
                <a:latin typeface="Arial" panose="020B0604020202020204" pitchFamily="34" charset="0"/>
              </a:rPr>
              <a:t>(equation of continuity)</a:t>
            </a:r>
            <a:endParaRPr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80E60231-B696-2547-97EC-FDBB45C7B747}"/>
                  </a:ext>
                </a:extLst>
              </p:cNvPr>
              <p:cNvSpPr txBox="1"/>
              <p:nvPr/>
            </p:nvSpPr>
            <p:spPr>
              <a:xfrm>
                <a:off x="9472613" y="3458616"/>
                <a:ext cx="1657021"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3" name="テキスト ボックス 12">
                <a:extLst>
                  <a:ext uri="{FF2B5EF4-FFF2-40B4-BE49-F238E27FC236}">
                    <a16:creationId xmlns:a16="http://schemas.microsoft.com/office/drawing/2014/main" id="{80E60231-B696-2547-97EC-FDBB45C7B747}"/>
                  </a:ext>
                </a:extLst>
              </p:cNvPr>
              <p:cNvSpPr txBox="1">
                <a:spLocks noRot="1" noChangeAspect="1" noMove="1" noResize="1" noEditPoints="1" noAdjustHandles="1" noChangeArrowheads="1" noChangeShapeType="1" noTextEdit="1"/>
              </p:cNvSpPr>
              <p:nvPr/>
            </p:nvSpPr>
            <p:spPr>
              <a:xfrm>
                <a:off x="9472613" y="3458616"/>
                <a:ext cx="1657021" cy="461473"/>
              </a:xfrm>
              <a:prstGeom prst="rect">
                <a:avLst/>
              </a:prstGeom>
              <a:blipFill>
                <a:blip r:embed="rId5"/>
                <a:stretch>
                  <a:fillRect l="-3309"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95FF5FF-E1C5-6CFA-15E5-C88D5CEFDFF5}"/>
                  </a:ext>
                </a:extLst>
              </p:cNvPr>
              <p:cNvSpPr txBox="1"/>
              <p:nvPr/>
            </p:nvSpPr>
            <p:spPr>
              <a:xfrm>
                <a:off x="2087080" y="3505567"/>
                <a:ext cx="1834839" cy="461473"/>
              </a:xfrm>
              <a:prstGeom prst="rect">
                <a:avLst/>
              </a:prstGeom>
              <a:noFill/>
            </p:spPr>
            <p:txBody>
              <a:bodyPr wrap="square">
                <a:spAutoFit/>
              </a:bodyPr>
              <a:lstStyle/>
              <a:p>
                <a:r>
                  <a:rPr lang="en-US" altLang="ja-JP" dirty="0"/>
                  <a:t>Estimating </a:t>
                </a:r>
                <a14:m>
                  <m:oMath xmlns:m="http://schemas.openxmlformats.org/officeDocument/2006/math">
                    <m:f>
                      <m:fPr>
                        <m:ctrlPr>
                          <a:rPr lang="en-US" altLang="ja-JP" b="0" i="1" smtClean="0">
                            <a:latin typeface="Cambria Math" panose="02040503050406030204" pitchFamily="18" charset="0"/>
                            <a:ea typeface="Cambria Math" panose="02040503050406030204" pitchFamily="18" charset="0"/>
                          </a:rPr>
                        </m:ctrlPr>
                      </m:fPr>
                      <m:num>
                        <m:r>
                          <a:rPr lang="en-US" altLang="ja-JP" i="1" smtClean="0">
                            <a:latin typeface="Cambria Math" panose="02040503050406030204" pitchFamily="18" charset="0"/>
                            <a:ea typeface="Cambria Math" panose="02040503050406030204" pitchFamily="18" charset="0"/>
                          </a:rPr>
                          <m:t>𝜌</m:t>
                        </m:r>
                      </m:num>
                      <m:den>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𝐴</m:t>
                            </m:r>
                          </m:e>
                          <m:sup>
                            <m:r>
                              <a:rPr lang="en-US" altLang="ja-JP" b="0" i="1" smtClean="0">
                                <a:latin typeface="Cambria Math" panose="02040503050406030204" pitchFamily="18" charset="0"/>
                                <a:ea typeface="Cambria Math" panose="02040503050406030204" pitchFamily="18" charset="0"/>
                              </a:rPr>
                              <m:t>2</m:t>
                            </m:r>
                          </m:sup>
                        </m:sSup>
                      </m:den>
                    </m:f>
                  </m:oMath>
                </a14:m>
                <a:r>
                  <a:rPr lang="en-US" altLang="ja-JP" dirty="0"/>
                  <a:t> </a:t>
                </a:r>
                <a:endParaRPr lang="ja-JP" altLang="en-US" dirty="0"/>
              </a:p>
            </p:txBody>
          </p:sp>
        </mc:Choice>
        <mc:Fallback xmlns="">
          <p:sp>
            <p:nvSpPr>
              <p:cNvPr id="16" name="テキスト ボックス 15">
                <a:extLst>
                  <a:ext uri="{FF2B5EF4-FFF2-40B4-BE49-F238E27FC236}">
                    <a16:creationId xmlns:a16="http://schemas.microsoft.com/office/drawing/2014/main" id="{A95FF5FF-E1C5-6CFA-15E5-C88D5CEFDFF5}"/>
                  </a:ext>
                </a:extLst>
              </p:cNvPr>
              <p:cNvSpPr txBox="1">
                <a:spLocks noRot="1" noChangeAspect="1" noMove="1" noResize="1" noEditPoints="1" noAdjustHandles="1" noChangeArrowheads="1" noChangeShapeType="1" noTextEdit="1"/>
              </p:cNvSpPr>
              <p:nvPr/>
            </p:nvSpPr>
            <p:spPr>
              <a:xfrm>
                <a:off x="2087080" y="3505567"/>
                <a:ext cx="1834839" cy="461473"/>
              </a:xfrm>
              <a:prstGeom prst="rect">
                <a:avLst/>
              </a:prstGeom>
              <a:blipFill>
                <a:blip r:embed="rId6"/>
                <a:stretch>
                  <a:fillRect l="-2658" b="-6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EC858C2-7B80-21AA-7FBB-B703488168A2}"/>
                  </a:ext>
                </a:extLst>
              </p:cNvPr>
              <p:cNvSpPr txBox="1"/>
              <p:nvPr/>
            </p:nvSpPr>
            <p:spPr>
              <a:xfrm>
                <a:off x="5885895" y="3499444"/>
                <a:ext cx="2229405" cy="369332"/>
              </a:xfrm>
              <a:prstGeom prst="rect">
                <a:avLst/>
              </a:prstGeom>
              <a:noFill/>
            </p:spPr>
            <p:txBody>
              <a:bodyPr wrap="square">
                <a:spAutoFit/>
              </a:bodyPr>
              <a:lstStyle/>
              <a:p>
                <a:r>
                  <a:rPr lang="en-US" altLang="ja-JP" dirty="0"/>
                  <a:t>Estimating</a:t>
                </a:r>
                <a:r>
                  <a:rPr lang="en-US" altLang="ja-JP" dirty="0">
                    <a:ea typeface="Cambria Math" panose="02040503050406030204" pitchFamily="18" charset="0"/>
                  </a:rPr>
                  <a:t> only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𝜌</m:t>
                    </m:r>
                  </m:oMath>
                </a14:m>
                <a:r>
                  <a:rPr lang="en-US" altLang="ja-JP" dirty="0"/>
                  <a:t>”</a:t>
                </a:r>
                <a:endParaRPr lang="ja-JP" altLang="en-US" dirty="0"/>
              </a:p>
            </p:txBody>
          </p:sp>
        </mc:Choice>
        <mc:Fallback xmlns="">
          <p:sp>
            <p:nvSpPr>
              <p:cNvPr id="17" name="テキスト ボックス 16">
                <a:extLst>
                  <a:ext uri="{FF2B5EF4-FFF2-40B4-BE49-F238E27FC236}">
                    <a16:creationId xmlns:a16="http://schemas.microsoft.com/office/drawing/2014/main" id="{8EC858C2-7B80-21AA-7FBB-B703488168A2}"/>
                  </a:ext>
                </a:extLst>
              </p:cNvPr>
              <p:cNvSpPr txBox="1">
                <a:spLocks noRot="1" noChangeAspect="1" noMove="1" noResize="1" noEditPoints="1" noAdjustHandles="1" noChangeArrowheads="1" noChangeShapeType="1" noTextEdit="1"/>
              </p:cNvSpPr>
              <p:nvPr/>
            </p:nvSpPr>
            <p:spPr>
              <a:xfrm>
                <a:off x="5885895" y="3499444"/>
                <a:ext cx="2229405" cy="369332"/>
              </a:xfrm>
              <a:prstGeom prst="rect">
                <a:avLst/>
              </a:prstGeom>
              <a:blipFill>
                <a:blip r:embed="rId7"/>
                <a:stretch>
                  <a:fillRect l="-2466" t="-8197" b="-24590"/>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A5BE5B46-9C8A-7848-5FA3-2F8B8A385D49}"/>
              </a:ext>
            </a:extLst>
          </p:cNvPr>
          <p:cNvSpPr txBox="1"/>
          <p:nvPr/>
        </p:nvSpPr>
        <p:spPr>
          <a:xfrm>
            <a:off x="7770336" y="9164"/>
            <a:ext cx="4421664" cy="1754326"/>
          </a:xfrm>
          <a:prstGeom prst="rect">
            <a:avLst/>
          </a:prstGeom>
          <a:solidFill>
            <a:schemeClr val="bg1"/>
          </a:solidFill>
        </p:spPr>
        <p:txBody>
          <a:bodyPr wrap="square">
            <a:spAutoFit/>
          </a:bodyPr>
          <a:lstStyle/>
          <a:p>
            <a:pPr lvl="1"/>
            <a:r>
              <a:rPr lang="en-US" altLang="ja-JP" dirty="0"/>
              <a:t>Notes </a:t>
            </a:r>
          </a:p>
          <a:p>
            <a:pPr marL="742950" lvl="1" indent="-285750">
              <a:buFont typeface="Arial" panose="020B0604020202020204" pitchFamily="34" charset="0"/>
              <a:buChar char="•"/>
            </a:pPr>
            <a:r>
              <a:rPr lang="en-US" altLang="ja-JP" dirty="0"/>
              <a:t>system of units</a:t>
            </a:r>
            <a:br>
              <a:rPr lang="en-US" altLang="ja-JP" dirty="0"/>
            </a:br>
            <a:r>
              <a:rPr lang="en-US" altLang="ja-JP" dirty="0"/>
              <a:t>converting to the SI unit system</a:t>
            </a:r>
            <a:br>
              <a:rPr lang="en-US" altLang="ja-JP" dirty="0"/>
            </a:br>
            <a:r>
              <a:rPr lang="en-US" altLang="ja-JP" dirty="0"/>
              <a:t>e.g. Flow Rate : [gpm] to [m^3/s]</a:t>
            </a:r>
          </a:p>
          <a:p>
            <a:pPr marL="742950" lvl="1" indent="-285750">
              <a:buFont typeface="Arial" panose="020B0604020202020204" pitchFamily="34" charset="0"/>
              <a:buChar char="•"/>
            </a:pPr>
            <a:r>
              <a:rPr lang="en-US" altLang="ja-JP" dirty="0"/>
              <a:t>Preprocessing</a:t>
            </a:r>
            <a:br>
              <a:rPr lang="en-US" altLang="ja-JP" dirty="0"/>
            </a:br>
            <a:r>
              <a:rPr lang="en-US" altLang="ja-JP" dirty="0"/>
              <a:t>using 12 [hour] moving average  </a:t>
            </a:r>
          </a:p>
        </p:txBody>
      </p:sp>
    </p:spTree>
    <p:extLst>
      <p:ext uri="{BB962C8B-B14F-4D97-AF65-F5344CB8AC3E}">
        <p14:creationId xmlns:p14="http://schemas.microsoft.com/office/powerpoint/2010/main" val="75103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kumimoji="1" lang="en-US" altLang="ja-JP" dirty="0"/>
            </a:br>
            <a:r>
              <a:rPr kumimoji="1" lang="en-US" altLang="ja-JP" dirty="0"/>
              <a:t>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a:xfrm>
                <a:off x="517055" y="1071366"/>
                <a:ext cx="11941645" cy="4985957"/>
              </a:xfrm>
            </p:spPr>
            <p:txBody>
              <a:bodyPr/>
              <a:lstStyle/>
              <a:p>
                <a:r>
                  <a:rPr lang="en-US" altLang="ja-JP" dirty="0"/>
                  <a:t>Step2 : 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endParaRPr lang="en-US" altLang="ja-JP" dirty="0"/>
              </a:p>
              <a:p>
                <a:pPr lvl="1"/>
                <a:r>
                  <a:rPr lang="en-US" altLang="ja-JP" dirty="0"/>
                  <a:t>Calculate </a:t>
                </a:r>
                <a14:m>
                  <m:oMath xmlns:m="http://schemas.openxmlformats.org/officeDocument/2006/math">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𝑅</m:t>
                        </m:r>
                      </m:e>
                      <m:sub>
                        <m:r>
                          <a:rPr lang="en-US" altLang="ja-JP" i="1">
                            <a:solidFill>
                              <a:srgbClr val="FF0000"/>
                            </a:solidFill>
                            <a:latin typeface="Cambria Math" panose="02040503050406030204" pitchFamily="18" charset="0"/>
                            <a:ea typeface="Cambria Math" panose="02040503050406030204" pitchFamily="18" charset="0"/>
                          </a:rPr>
                          <m:t>𝑅𝑂</m:t>
                        </m:r>
                      </m:sub>
                    </m:sSub>
                    <m:r>
                      <a:rPr lang="en-US" altLang="ja-JP" i="1">
                        <a:solidFill>
                          <a:srgbClr val="FF0000"/>
                        </a:solidFill>
                        <a:latin typeface="Cambria Math" panose="02040503050406030204" pitchFamily="18" charset="0"/>
                        <a:ea typeface="Cambria Math" panose="02040503050406030204" pitchFamily="18" charset="0"/>
                      </a:rPr>
                      <m:t> </m:t>
                    </m:r>
                  </m:oMath>
                </a14:m>
                <a:r>
                  <a:rPr lang="en-US" altLang="ja-JP" dirty="0"/>
                  <a:t>using </a:t>
                </a:r>
                <a14:m>
                  <m:oMath xmlns:m="http://schemas.openxmlformats.org/officeDocument/2006/math">
                    <m:f>
                      <m:fPr>
                        <m:ctrlPr>
                          <a:rPr lang="en-US" altLang="ja-JP" b="0" i="1" smtClean="0">
                            <a:solidFill>
                              <a:srgbClr val="0000CC"/>
                            </a:solidFill>
                            <a:latin typeface="Cambria Math" panose="02040503050406030204" pitchFamily="18" charset="0"/>
                            <a:ea typeface="Cambria Math" panose="02040503050406030204" pitchFamily="18" charset="0"/>
                          </a:rPr>
                        </m:ctrlPr>
                      </m:fPr>
                      <m:num>
                        <m:r>
                          <a:rPr lang="en-US" altLang="ja-JP" i="1" smtClean="0">
                            <a:solidFill>
                              <a:srgbClr val="0000CC"/>
                            </a:solidFill>
                            <a:latin typeface="Cambria Math" panose="02040503050406030204" pitchFamily="18" charset="0"/>
                            <a:ea typeface="Cambria Math" panose="02040503050406030204" pitchFamily="18" charset="0"/>
                          </a:rPr>
                          <m:t>𝜌</m:t>
                        </m:r>
                      </m:num>
                      <m:den>
                        <m:sSup>
                          <m:sSupPr>
                            <m:ctrlPr>
                              <a:rPr lang="en-US" altLang="ja-JP" b="0" i="1" smtClean="0">
                                <a:solidFill>
                                  <a:srgbClr val="0000CC"/>
                                </a:solidFill>
                                <a:latin typeface="Cambria Math" panose="02040503050406030204" pitchFamily="18" charset="0"/>
                                <a:ea typeface="Cambria Math" panose="02040503050406030204" pitchFamily="18" charset="0"/>
                              </a:rPr>
                            </m:ctrlPr>
                          </m:sSupPr>
                          <m:e>
                            <m:r>
                              <a:rPr lang="en-US" altLang="ja-JP" b="0" i="1" smtClean="0">
                                <a:solidFill>
                                  <a:srgbClr val="0000CC"/>
                                </a:solidFill>
                                <a:latin typeface="Cambria Math" panose="02040503050406030204" pitchFamily="18" charset="0"/>
                                <a:ea typeface="Cambria Math" panose="02040503050406030204" pitchFamily="18" charset="0"/>
                              </a:rPr>
                              <m:t>𝐴</m:t>
                            </m:r>
                          </m:e>
                          <m:sup>
                            <m:r>
                              <a:rPr lang="en-US" altLang="ja-JP" b="0" i="1" smtClean="0">
                                <a:solidFill>
                                  <a:srgbClr val="0000CC"/>
                                </a:solidFill>
                                <a:latin typeface="Cambria Math" panose="02040503050406030204" pitchFamily="18" charset="0"/>
                                <a:ea typeface="Cambria Math" panose="02040503050406030204" pitchFamily="18" charset="0"/>
                              </a:rPr>
                              <m:t>2</m:t>
                            </m:r>
                          </m:sup>
                        </m:sSup>
                      </m:den>
                    </m:f>
                  </m:oMath>
                </a14:m>
                <a:br>
                  <a:rPr lang="en-US" altLang="ja-JP" dirty="0"/>
                </a:br>
                <a14:m>
                  <m:oMath xmlns:m="http://schemas.openxmlformats.org/officeDocument/2006/math">
                    <m:sSub>
                      <m:sSubPr>
                        <m:ctrlPr>
                          <a:rPr lang="en-US" altLang="ja-JP" sz="1800" i="1">
                            <a:solidFill>
                              <a:srgbClr val="FF0000"/>
                            </a:solidFill>
                            <a:latin typeface="Cambria Math" panose="02040503050406030204" pitchFamily="18" charset="0"/>
                            <a:ea typeface="Cambria Math" panose="02040503050406030204" pitchFamily="18" charset="0"/>
                          </a:rPr>
                        </m:ctrlPr>
                      </m:sSubPr>
                      <m:e>
                        <m:r>
                          <a:rPr lang="en-US" altLang="ja-JP" sz="1800" i="1">
                            <a:solidFill>
                              <a:srgbClr val="FF0000"/>
                            </a:solidFill>
                            <a:latin typeface="Cambria Math" panose="02040503050406030204" pitchFamily="18" charset="0"/>
                            <a:ea typeface="Cambria Math" panose="02040503050406030204" pitchFamily="18" charset="0"/>
                          </a:rPr>
                          <m:t>𝑅</m:t>
                        </m:r>
                      </m:e>
                      <m:sub>
                        <m:r>
                          <a:rPr lang="en-US" altLang="ja-JP" sz="1800" i="1">
                            <a:solidFill>
                              <a:srgbClr val="FF0000"/>
                            </a:solidFill>
                            <a:latin typeface="Cambria Math" panose="02040503050406030204" pitchFamily="18" charset="0"/>
                            <a:ea typeface="Cambria Math" panose="02040503050406030204" pitchFamily="18" charset="0"/>
                          </a:rPr>
                          <m:t>𝑅𝑂</m:t>
                        </m:r>
                      </m:sub>
                    </m:sSub>
                    <m:r>
                      <a:rPr lang="en-US" altLang="ja-JP" sz="1800" b="0" i="1" smtClean="0">
                        <a:solidFill>
                          <a:schemeClr val="tx1"/>
                        </a:solidFill>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den>
                    </m:f>
                    <m:f>
                      <m:fPr>
                        <m:ctrlPr>
                          <a:rPr lang="en-US" altLang="ja-JP" sz="1800" i="1" smtClean="0">
                            <a:solidFill>
                              <a:srgbClr val="0000CC"/>
                            </a:solidFill>
                            <a:latin typeface="Cambria Math" panose="02040503050406030204" pitchFamily="18" charset="0"/>
                            <a:ea typeface="Cambria Math" panose="02040503050406030204" pitchFamily="18" charset="0"/>
                          </a:rPr>
                        </m:ctrlPr>
                      </m:fPr>
                      <m:num>
                        <m:r>
                          <a:rPr lang="en-US" altLang="ja-JP" sz="1800" i="1">
                            <a:solidFill>
                              <a:srgbClr val="0000CC"/>
                            </a:solidFill>
                            <a:latin typeface="Cambria Math" panose="02040503050406030204" pitchFamily="18" charset="0"/>
                            <a:ea typeface="Cambria Math" panose="02040503050406030204" pitchFamily="18" charset="0"/>
                          </a:rPr>
                          <m:t>𝜌</m:t>
                        </m:r>
                      </m:num>
                      <m:den>
                        <m:sSup>
                          <m:sSupPr>
                            <m:ctrlPr>
                              <a:rPr lang="en-US" altLang="ja-JP" sz="1800" i="1">
                                <a:solidFill>
                                  <a:srgbClr val="0000CC"/>
                                </a:solidFill>
                                <a:latin typeface="Cambria Math" panose="02040503050406030204" pitchFamily="18" charset="0"/>
                                <a:ea typeface="Cambria Math" panose="02040503050406030204" pitchFamily="18" charset="0"/>
                              </a:rPr>
                            </m:ctrlPr>
                          </m:sSupPr>
                          <m:e>
                            <m:r>
                              <a:rPr lang="en-US" altLang="ja-JP" sz="1800" i="1">
                                <a:solidFill>
                                  <a:srgbClr val="0000CC"/>
                                </a:solidFill>
                                <a:latin typeface="Cambria Math" panose="02040503050406030204" pitchFamily="18" charset="0"/>
                                <a:ea typeface="Cambria Math" panose="02040503050406030204" pitchFamily="18" charset="0"/>
                              </a:rPr>
                              <m:t>𝐴</m:t>
                            </m:r>
                          </m:e>
                          <m:sup>
                            <m:r>
                              <a:rPr lang="en-US" altLang="ja-JP" sz="1800" i="1">
                                <a:solidFill>
                                  <a:srgbClr val="0000CC"/>
                                </a:solidFill>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𝑓𝑒𝑒𝑑</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rPr>
                          <m:t>𝑝𝑒𝑟𝑚</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𝑄</m:t>
                        </m:r>
                      </m:e>
                      <m:sub>
                        <m:r>
                          <a:rPr lang="en-US" altLang="ja-JP" sz="1800" i="1">
                            <a:latin typeface="Cambria Math" panose="02040503050406030204" pitchFamily="18" charset="0"/>
                            <a:ea typeface="Cambria Math" panose="02040503050406030204" pitchFamily="18" charset="0"/>
                          </a:rPr>
                          <m:t>3,</m:t>
                        </m:r>
                        <m:r>
                          <a:rPr lang="en-US" altLang="ja-JP" sz="1800" i="1">
                            <a:latin typeface="Cambria Math" panose="02040503050406030204" pitchFamily="18" charset="0"/>
                            <a:ea typeface="Cambria Math" panose="02040503050406030204" pitchFamily="18" charset="0"/>
                          </a:rPr>
                          <m:t>𝑐𝑜𝑛𝑐</m:t>
                        </m:r>
                      </m:sub>
                      <m:sup>
                        <m:r>
                          <a:rPr lang="en-US" altLang="ja-JP" sz="1800" i="1">
                            <a:latin typeface="Cambria Math" panose="02040503050406030204" pitchFamily="18" charset="0"/>
                            <a:ea typeface="Cambria Math" panose="02040503050406030204" pitchFamily="18" charset="0"/>
                          </a:rPr>
                          <m:t>2</m:t>
                        </m:r>
                      </m:sup>
                    </m:sSubSup>
                    <m:r>
                      <a:rPr lang="en-US" altLang="ja-JP" sz="1800" i="1">
                        <a:latin typeface="Cambria Math" panose="02040503050406030204" pitchFamily="18" charset="0"/>
                        <a:ea typeface="Cambria Math" panose="02040503050406030204" pitchFamily="18" charset="0"/>
                      </a:rPr>
                      <m:t>)−</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𝑓𝑒𝑒𝑑</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1,</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2,</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𝑝𝑒𝑟𝑚</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3,</m:t>
                            </m:r>
                            <m:r>
                              <a:rPr lang="en-US" altLang="ja-JP" sz="1800" i="1">
                                <a:latin typeface="Cambria Math" panose="02040503050406030204" pitchFamily="18" charset="0"/>
                              </a:rPr>
                              <m:t>𝑐𝑜𝑛𝑐</m:t>
                            </m:r>
                          </m:sub>
                        </m:sSub>
                      </m:e>
                    </m:d>
                  </m:oMath>
                </a14:m>
                <a:endParaRPr lang="en-US" altLang="ja-JP" sz="1800" dirty="0"/>
              </a:p>
              <a:p>
                <a:pPr lvl="1"/>
                <a:endParaRPr lang="en-US" altLang="ja-JP" dirty="0"/>
              </a:p>
              <a:p>
                <a:pPr lvl="1"/>
                <a:r>
                  <a:rPr lang="en-US" altLang="ja-JP" dirty="0"/>
                  <a:t>Normalize </a:t>
                </a:r>
                <a14:m>
                  <m:oMath xmlns:m="http://schemas.openxmlformats.org/officeDocument/2006/math">
                    <m:sSub>
                      <m:sSubPr>
                        <m:ctrlPr>
                          <a:rPr lang="en-US" altLang="ja-JP" sz="2000" i="1" smtClean="0">
                            <a:solidFill>
                              <a:srgbClr val="FF0000"/>
                            </a:solidFill>
                            <a:latin typeface="Cambria Math" panose="02040503050406030204" pitchFamily="18" charset="0"/>
                            <a:ea typeface="Cambria Math" panose="02040503050406030204" pitchFamily="18" charset="0"/>
                          </a:rPr>
                        </m:ctrlPr>
                      </m:sSubPr>
                      <m:e>
                        <m:r>
                          <a:rPr lang="en-US" altLang="ja-JP" sz="2000" i="1">
                            <a:solidFill>
                              <a:srgbClr val="FF0000"/>
                            </a:solidFill>
                            <a:latin typeface="Cambria Math" panose="02040503050406030204" pitchFamily="18" charset="0"/>
                            <a:ea typeface="Cambria Math" panose="02040503050406030204" pitchFamily="18" charset="0"/>
                          </a:rPr>
                          <m:t>𝑅</m:t>
                        </m:r>
                      </m:e>
                      <m:sub>
                        <m:r>
                          <a:rPr lang="en-US" altLang="ja-JP" sz="2000" i="1">
                            <a:solidFill>
                              <a:srgbClr val="FF0000"/>
                            </a:solidFill>
                            <a:latin typeface="Cambria Math" panose="02040503050406030204" pitchFamily="18" charset="0"/>
                            <a:ea typeface="Cambria Math" panose="02040503050406030204" pitchFamily="18" charset="0"/>
                          </a:rPr>
                          <m:t>𝑅𝑂</m:t>
                        </m:r>
                      </m:sub>
                    </m:sSub>
                  </m:oMath>
                </a14:m>
                <a:r>
                  <a:rPr lang="en-US" altLang="ja-JP" dirty="0"/>
                  <a:t> into 0-1</a:t>
                </a:r>
                <a:br>
                  <a:rPr lang="en-US" altLang="ja-JP" dirty="0"/>
                </a:br>
                <a:br>
                  <a:rPr lang="en-US" altLang="ja-JP" dirty="0"/>
                </a:br>
                <a:endParaRPr lang="en-US" altLang="ja-JP" dirty="0"/>
              </a:p>
              <a:p>
                <a:pPr lvl="1"/>
                <a:endParaRPr lang="en-US" altLang="ja-JP" dirty="0"/>
              </a:p>
              <a:p>
                <a:pPr lvl="1"/>
                <a:endParaRPr lang="en-US" altLang="ja-JP" dirty="0"/>
              </a:p>
              <a:p>
                <a:pPr marL="341313" lvl="1" indent="0">
                  <a:buNone/>
                </a:pPr>
                <a:endParaRPr lang="en-US" altLang="ja-JP" dirty="0"/>
              </a:p>
            </p:txBody>
          </p:sp>
        </mc:Choice>
        <mc:Fallback xmlns="">
          <p:sp>
            <p:nvSpPr>
              <p:cNvPr id="4" name="テキスト プレースホルダー 3">
                <a:extLst>
                  <a:ext uri="{FF2B5EF4-FFF2-40B4-BE49-F238E27FC236}">
                    <a16:creationId xmlns:a16="http://schemas.microsoft.com/office/drawing/2014/main" id="{C281C86B-3079-4256-9FC4-43B6563AD565}"/>
                  </a:ext>
                </a:extLst>
              </p:cNvPr>
              <p:cNvSpPr>
                <a:spLocks noGrp="1" noRot="1" noChangeAspect="1" noMove="1" noResize="1" noEditPoints="1" noAdjustHandles="1" noChangeArrowheads="1" noChangeShapeType="1" noTextEdit="1"/>
              </p:cNvSpPr>
              <p:nvPr>
                <p:ph type="body" sz="quarter" idx="11"/>
              </p:nvPr>
            </p:nvSpPr>
            <p:spPr>
              <a:xfrm>
                <a:off x="517055" y="1071366"/>
                <a:ext cx="11941645" cy="4985957"/>
              </a:xfrm>
              <a:blipFill>
                <a:blip r:embed="rId2"/>
                <a:stretch>
                  <a:fillRect l="-715"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8CFEBB77-7C6B-4C0F-610E-C0E3AFD995CB}"/>
              </a:ext>
            </a:extLst>
          </p:cNvPr>
          <p:cNvPicPr>
            <a:picLocks noChangeAspect="1"/>
          </p:cNvPicPr>
          <p:nvPr/>
        </p:nvPicPr>
        <p:blipFill>
          <a:blip r:embed="rId3"/>
          <a:stretch>
            <a:fillRect/>
          </a:stretch>
        </p:blipFill>
        <p:spPr>
          <a:xfrm>
            <a:off x="3065930" y="3467203"/>
            <a:ext cx="6425342" cy="2701774"/>
          </a:xfrm>
          <a:prstGeom prst="rect">
            <a:avLst/>
          </a:prstGeom>
        </p:spPr>
      </p:pic>
      <p:sp>
        <p:nvSpPr>
          <p:cNvPr id="6" name="テキスト ボックス 5">
            <a:extLst>
              <a:ext uri="{FF2B5EF4-FFF2-40B4-BE49-F238E27FC236}">
                <a16:creationId xmlns:a16="http://schemas.microsoft.com/office/drawing/2014/main" id="{459FD839-1BDE-7ED7-A1CB-83A89A456643}"/>
              </a:ext>
            </a:extLst>
          </p:cNvPr>
          <p:cNvSpPr txBox="1"/>
          <p:nvPr/>
        </p:nvSpPr>
        <p:spPr>
          <a:xfrm>
            <a:off x="1551890" y="2762909"/>
            <a:ext cx="1184940" cy="369332"/>
          </a:xfrm>
          <a:prstGeom prst="rect">
            <a:avLst/>
          </a:prstGeom>
          <a:noFill/>
        </p:spPr>
        <p:txBody>
          <a:bodyPr wrap="none" rtlCol="0">
            <a:spAutoFit/>
          </a:bodyPr>
          <a:lstStyle/>
          <a:p>
            <a:r>
              <a:rPr kumimoji="1" lang="en-US" altLang="ja-JP" dirty="0"/>
              <a:t>estimated</a:t>
            </a:r>
            <a:endParaRPr kumimoji="1" lang="ja-JP" altLang="en-US" dirty="0"/>
          </a:p>
        </p:txBody>
      </p:sp>
      <p:sp>
        <p:nvSpPr>
          <p:cNvPr id="7" name="テキスト ボックス 6">
            <a:extLst>
              <a:ext uri="{FF2B5EF4-FFF2-40B4-BE49-F238E27FC236}">
                <a16:creationId xmlns:a16="http://schemas.microsoft.com/office/drawing/2014/main" id="{7F720D31-BC00-AC34-956D-04A3278A04DE}"/>
              </a:ext>
            </a:extLst>
          </p:cNvPr>
          <p:cNvSpPr txBox="1"/>
          <p:nvPr/>
        </p:nvSpPr>
        <p:spPr>
          <a:xfrm>
            <a:off x="6353407" y="2762909"/>
            <a:ext cx="1903085" cy="369332"/>
          </a:xfrm>
          <a:prstGeom prst="rect">
            <a:avLst/>
          </a:prstGeom>
          <a:noFill/>
        </p:spPr>
        <p:txBody>
          <a:bodyPr wrap="none" rtlCol="0">
            <a:spAutoFit/>
          </a:bodyPr>
          <a:lstStyle/>
          <a:p>
            <a:r>
              <a:rPr kumimoji="1" lang="en-US" altLang="ja-JP" dirty="0"/>
              <a:t>calc &amp; measured</a:t>
            </a:r>
            <a:endParaRPr kumimoji="1" lang="ja-JP" altLang="en-US" dirty="0"/>
          </a:p>
        </p:txBody>
      </p:sp>
      <p:sp>
        <p:nvSpPr>
          <p:cNvPr id="9" name="左中かっこ 8">
            <a:extLst>
              <a:ext uri="{FF2B5EF4-FFF2-40B4-BE49-F238E27FC236}">
                <a16:creationId xmlns:a16="http://schemas.microsoft.com/office/drawing/2014/main" id="{65E79D82-936C-4B49-1024-95C2CF62D54A}"/>
              </a:ext>
            </a:extLst>
          </p:cNvPr>
          <p:cNvSpPr/>
          <p:nvPr/>
        </p:nvSpPr>
        <p:spPr>
          <a:xfrm rot="16200000">
            <a:off x="7094667" y="-2143020"/>
            <a:ext cx="289111" cy="9537115"/>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5D961BB-4214-9388-CB90-79D894AADFF1}"/>
              </a:ext>
            </a:extLst>
          </p:cNvPr>
          <p:cNvSpPr/>
          <p:nvPr/>
        </p:nvSpPr>
        <p:spPr>
          <a:xfrm rot="16200000">
            <a:off x="2020699" y="2587602"/>
            <a:ext cx="208430" cy="2103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5032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A5A39-2550-6061-3F81-0BA8928DAA31}"/>
              </a:ext>
            </a:extLst>
          </p:cNvPr>
          <p:cNvSpPr>
            <a:spLocks noGrp="1"/>
          </p:cNvSpPr>
          <p:nvPr>
            <p:ph type="title"/>
          </p:nvPr>
        </p:nvSpPr>
        <p:spPr/>
        <p:txBody>
          <a:bodyPr>
            <a:normAutofit fontScale="90000"/>
          </a:bodyPr>
          <a:lstStyle/>
          <a:p>
            <a:r>
              <a:rPr kumimoji="1" lang="en-US" altLang="ja-JP" sz="1800" b="1" i="0" u="none" strike="noStrike" kern="1200" cap="none" spc="0" normalizeH="0" baseline="0" noProof="0" dirty="0">
                <a:ln>
                  <a:noFill/>
                </a:ln>
                <a:solidFill>
                  <a:prstClr val="white"/>
                </a:solidFill>
                <a:effectLst/>
                <a:uLnTx/>
                <a:uFillTx/>
                <a:latin typeface="Arial"/>
                <a:ea typeface="Meiryo UI"/>
                <a:cs typeface="+mj-cs"/>
              </a:rPr>
              <a:t>2. RO Membrane Fouling Modeling</a:t>
            </a:r>
            <a:br>
              <a:rPr lang="en-US" altLang="ja-JP" dirty="0"/>
            </a:br>
            <a:r>
              <a:rPr lang="en-US" altLang="ja-JP" dirty="0"/>
              <a:t>Future Tasks</a:t>
            </a:r>
            <a:endParaRPr kumimoji="1" lang="ja-JP" altLang="en-US" dirty="0"/>
          </a:p>
        </p:txBody>
      </p:sp>
      <p:sp>
        <p:nvSpPr>
          <p:cNvPr id="3" name="スライド番号プレースホルダー 2">
            <a:extLst>
              <a:ext uri="{FF2B5EF4-FFF2-40B4-BE49-F238E27FC236}">
                <a16:creationId xmlns:a16="http://schemas.microsoft.com/office/drawing/2014/main" id="{9C796C0E-4E17-A3B3-C4B3-C80C115A9035}"/>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A10A48EC-A72E-9A67-0C4D-CC07CA66C8F6}"/>
                  </a:ext>
                </a:extLst>
              </p:cNvPr>
              <p:cNvSpPr>
                <a:spLocks noGrp="1"/>
              </p:cNvSpPr>
              <p:nvPr>
                <p:ph type="body" sz="quarter" idx="11"/>
              </p:nvPr>
            </p:nvSpPr>
            <p:spPr/>
            <p:txBody>
              <a:bodyPr/>
              <a:lstStyle/>
              <a:p>
                <a:r>
                  <a:rPr kumimoji="1" lang="en-US" altLang="ja-JP" dirty="0"/>
                  <a:t>Modeling Dynamics</a:t>
                </a:r>
              </a:p>
              <a:p>
                <a:pPr lvl="1"/>
                <a:r>
                  <a:rPr lang="en-US" altLang="ja-JP" dirty="0"/>
                  <a:t>including the followings in Bernoulli's principle </a:t>
                </a:r>
              </a:p>
              <a:p>
                <a:pPr lvl="2"/>
                <a:r>
                  <a:rPr kumimoji="1" lang="en-US" altLang="ja-JP" dirty="0"/>
                  <a:t>Buster Pump</a:t>
                </a:r>
                <a:r>
                  <a:rPr lang="ja-JP" altLang="en-US" dirty="0"/>
                  <a:t> </a:t>
                </a:r>
                <a:r>
                  <a:rPr lang="en-US" altLang="ja-JP" dirty="0"/>
                  <a:t>dynamics</a:t>
                </a:r>
              </a:p>
              <a:p>
                <a:pPr lvl="2"/>
                <a:r>
                  <a:rPr kumimoji="1" lang="en-US" altLang="ja-JP" dirty="0"/>
                  <a:t>Calculating Area of each pipes using P&amp;ID data</a:t>
                </a:r>
              </a:p>
              <a:p>
                <a:pPr lvl="1"/>
                <a:r>
                  <a:rPr kumimoji="1" lang="en-US" altLang="ja-JP" dirty="0"/>
                  <a:t>Focus to 1</a:t>
                </a:r>
                <a:r>
                  <a:rPr kumimoji="1" lang="en-US" altLang="ja-JP" baseline="30000" dirty="0"/>
                  <a:t>st</a:t>
                </a:r>
                <a:r>
                  <a:rPr kumimoji="1" lang="en-US" altLang="ja-JP" dirty="0"/>
                  <a:t> stage RO membrane</a:t>
                </a:r>
              </a:p>
              <a:p>
                <a:pPr lvl="2"/>
                <a:r>
                  <a:rPr lang="en-US" altLang="ja-JP" dirty="0"/>
                  <a:t>Fouling is mainly occurred at 1</a:t>
                </a:r>
                <a:r>
                  <a:rPr lang="en-US" altLang="ja-JP" baseline="30000" dirty="0"/>
                  <a:t>st</a:t>
                </a:r>
                <a:r>
                  <a:rPr lang="en-US" altLang="ja-JP" dirty="0"/>
                  <a:t> Stage</a:t>
                </a:r>
                <a:endParaRPr kumimoji="1" lang="en-US" altLang="ja-JP" dirty="0"/>
              </a:p>
              <a:p>
                <a:pPr marL="0" indent="0">
                  <a:buNone/>
                </a:pPr>
                <a:br>
                  <a:rPr lang="en-US" altLang="ja-JP" dirty="0"/>
                </a:br>
                <a:br>
                  <a:rPr lang="en-US" altLang="ja-JP" dirty="0"/>
                </a:br>
                <a:br>
                  <a:rPr lang="en-US" altLang="ja-JP" dirty="0"/>
                </a:br>
                <a:endParaRPr kumimoji="1" lang="en-US" altLang="ja-JP" dirty="0"/>
              </a:p>
              <a:p>
                <a:r>
                  <a:rPr kumimoji="1" lang="en-US" altLang="ja-JP" dirty="0"/>
                  <a:t>SV</a:t>
                </a:r>
                <a:r>
                  <a:rPr lang="ja-JP" altLang="en-US" dirty="0"/>
                  <a:t> </a:t>
                </a:r>
                <a:r>
                  <a:rPr lang="en-US" altLang="ja-JP" dirty="0"/>
                  <a:t>vs </a:t>
                </a: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𝑹</m:t>
                        </m:r>
                      </m:e>
                      <m:sub>
                        <m:r>
                          <a:rPr lang="en-US" altLang="ja-JP" b="1" i="1" smtClean="0">
                            <a:latin typeface="Cambria Math" panose="02040503050406030204" pitchFamily="18" charset="0"/>
                          </a:rPr>
                          <m:t>𝑹𝑶</m:t>
                        </m:r>
                      </m:sub>
                    </m:sSub>
                  </m:oMath>
                </a14:m>
                <a:endParaRPr kumimoji="1" lang="en-US" altLang="ja-JP" dirty="0"/>
              </a:p>
              <a:p>
                <a:pPr lvl="1"/>
                <a:r>
                  <a:rPr kumimoji="1" lang="en-US" altLang="ja-JP" dirty="0"/>
                  <a:t>Formulating the relationship between the estimated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𝑅𝑂</m:t>
                        </m:r>
                      </m:sub>
                    </m:sSub>
                  </m:oMath>
                </a14:m>
                <a:r>
                  <a:rPr kumimoji="1" lang="en-US" altLang="ja-JP" dirty="0"/>
                  <a:t> and the input of chlorine(SV)</a:t>
                </a:r>
                <a:br>
                  <a:rPr kumimoji="1" lang="en-US" altLang="ja-JP" dirty="0"/>
                </a:br>
                <a:r>
                  <a:rPr kumimoji="1" lang="en-US" altLang="ja-JP" dirty="0"/>
                  <a:t>in order to optimize operation.</a:t>
                </a:r>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A10A48EC-A72E-9A67-0C4D-CC07CA66C8F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5BC278E-9381-F94B-EC4E-C06EC1042880}"/>
              </a:ext>
            </a:extLst>
          </p:cNvPr>
          <p:cNvPicPr>
            <a:picLocks noChangeAspect="1"/>
          </p:cNvPicPr>
          <p:nvPr/>
        </p:nvPicPr>
        <p:blipFill>
          <a:blip r:embed="rId3"/>
          <a:stretch>
            <a:fillRect/>
          </a:stretch>
        </p:blipFill>
        <p:spPr>
          <a:xfrm>
            <a:off x="6478767" y="74835"/>
            <a:ext cx="5713233" cy="2221319"/>
          </a:xfrm>
          <a:prstGeom prst="rect">
            <a:avLst/>
          </a:prstGeom>
        </p:spPr>
      </p:pic>
      <p:pic>
        <p:nvPicPr>
          <p:cNvPr id="10" name="図 9">
            <a:extLst>
              <a:ext uri="{FF2B5EF4-FFF2-40B4-BE49-F238E27FC236}">
                <a16:creationId xmlns:a16="http://schemas.microsoft.com/office/drawing/2014/main" id="{C12DED9D-038B-AFBF-AD80-440970FC4316}"/>
              </a:ext>
            </a:extLst>
          </p:cNvPr>
          <p:cNvPicPr>
            <a:picLocks noChangeAspect="1"/>
          </p:cNvPicPr>
          <p:nvPr/>
        </p:nvPicPr>
        <p:blipFill>
          <a:blip r:embed="rId4"/>
          <a:stretch>
            <a:fillRect/>
          </a:stretch>
        </p:blipFill>
        <p:spPr>
          <a:xfrm>
            <a:off x="6478767" y="2470622"/>
            <a:ext cx="5602105" cy="2232590"/>
          </a:xfrm>
          <a:prstGeom prst="rect">
            <a:avLst/>
          </a:prstGeom>
        </p:spPr>
      </p:pic>
      <p:sp>
        <p:nvSpPr>
          <p:cNvPr id="12" name="テキスト ボックス 11">
            <a:extLst>
              <a:ext uri="{FF2B5EF4-FFF2-40B4-BE49-F238E27FC236}">
                <a16:creationId xmlns:a16="http://schemas.microsoft.com/office/drawing/2014/main" id="{FB3532BE-2B61-EE45-5521-D38B77BC0CA5}"/>
              </a:ext>
            </a:extLst>
          </p:cNvPr>
          <p:cNvSpPr txBox="1"/>
          <p:nvPr/>
        </p:nvSpPr>
        <p:spPr>
          <a:xfrm>
            <a:off x="6716635" y="4585292"/>
            <a:ext cx="6100762" cy="584775"/>
          </a:xfrm>
          <a:prstGeom prst="rect">
            <a:avLst/>
          </a:prstGeom>
          <a:noFill/>
        </p:spPr>
        <p:txBody>
          <a:bodyPr wrap="square">
            <a:spAutoFit/>
          </a:bodyPr>
          <a:lstStyle/>
          <a:p>
            <a:r>
              <a:rPr lang="ja-JP" altLang="en-US" sz="1600" dirty="0"/>
              <a:t>https://www.n-pipe.com/schedule-80-stainless-steel-pipe-dimensions-thickness.html</a:t>
            </a:r>
          </a:p>
        </p:txBody>
      </p:sp>
    </p:spTree>
    <p:extLst>
      <p:ext uri="{BB962C8B-B14F-4D97-AF65-F5344CB8AC3E}">
        <p14:creationId xmlns:p14="http://schemas.microsoft.com/office/powerpoint/2010/main" val="37159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DD359-0936-3AFF-F3BB-5CAB6BCD9E65}"/>
              </a:ext>
            </a:extLst>
          </p:cNvPr>
          <p:cNvSpPr>
            <a:spLocks noGrp="1"/>
          </p:cNvSpPr>
          <p:nvPr>
            <p:ph type="title"/>
          </p:nvPr>
        </p:nvSpPr>
        <p:spPr/>
        <p:txBody>
          <a:bodyPr>
            <a:normAutofit/>
          </a:bodyPr>
          <a:lstStyle/>
          <a:p>
            <a:r>
              <a:rPr kumimoji="1" lang="en-US" altLang="ja-JP" dirty="0"/>
              <a:t>Self Introduction</a:t>
            </a:r>
            <a:endParaRPr kumimoji="1" lang="ja-JP" altLang="en-US" dirty="0"/>
          </a:p>
        </p:txBody>
      </p:sp>
      <p:sp>
        <p:nvSpPr>
          <p:cNvPr id="3" name="スライド番号プレースホルダー 2">
            <a:extLst>
              <a:ext uri="{FF2B5EF4-FFF2-40B4-BE49-F238E27FC236}">
                <a16:creationId xmlns:a16="http://schemas.microsoft.com/office/drawing/2014/main" id="{AD4A9C58-3B3E-584E-DBA2-A4C592CD4427}"/>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8ECFFA80-B391-413D-2DA6-64B0770E6383}"/>
              </a:ext>
            </a:extLst>
          </p:cNvPr>
          <p:cNvSpPr>
            <a:spLocks noGrp="1"/>
          </p:cNvSpPr>
          <p:nvPr>
            <p:ph type="body" sz="quarter" idx="11"/>
          </p:nvPr>
        </p:nvSpPr>
        <p:spPr/>
        <p:txBody>
          <a:bodyPr/>
          <a:lstStyle/>
          <a:p>
            <a:r>
              <a:rPr kumimoji="1" lang="en-US" altLang="ja-JP" dirty="0"/>
              <a:t>Name</a:t>
            </a:r>
          </a:p>
          <a:p>
            <a:pPr lvl="1"/>
            <a:r>
              <a:rPr lang="en-US" altLang="ja-JP" dirty="0"/>
              <a:t>Hiroaki Soya</a:t>
            </a:r>
          </a:p>
          <a:p>
            <a:r>
              <a:rPr lang="en-US" altLang="ja-JP" dirty="0"/>
              <a:t>Entering year</a:t>
            </a:r>
          </a:p>
          <a:p>
            <a:pPr lvl="1"/>
            <a:r>
              <a:rPr lang="en-US" altLang="ja-JP" dirty="0"/>
              <a:t>2018</a:t>
            </a:r>
          </a:p>
          <a:p>
            <a:r>
              <a:rPr lang="en-US" altLang="ja-JP" dirty="0"/>
              <a:t>Department</a:t>
            </a:r>
          </a:p>
          <a:p>
            <a:pPr lvl="1"/>
            <a:r>
              <a:rPr lang="en-US" altLang="ja-JP" dirty="0"/>
              <a:t>MK HQ INV Pjt Design Dept. Operational Excellence Gr.</a:t>
            </a:r>
          </a:p>
          <a:p>
            <a:pPr lvl="1"/>
            <a:r>
              <a:rPr lang="en-US" altLang="ja-JP" dirty="0"/>
              <a:t>Supervisor : Kamada-san</a:t>
            </a:r>
          </a:p>
          <a:p>
            <a:r>
              <a:rPr lang="en-US" altLang="ja-JP" dirty="0"/>
              <a:t>Specialty</a:t>
            </a:r>
          </a:p>
          <a:p>
            <a:pPr lvl="1"/>
            <a:r>
              <a:rPr lang="en-US" altLang="ja-JP" dirty="0"/>
              <a:t>Control Engineering</a:t>
            </a:r>
          </a:p>
          <a:p>
            <a:endParaRPr kumimoji="1" lang="ja-JP" altLang="en-US" dirty="0"/>
          </a:p>
        </p:txBody>
      </p:sp>
      <p:pic>
        <p:nvPicPr>
          <p:cNvPr id="6" name="図 5">
            <a:extLst>
              <a:ext uri="{FF2B5EF4-FFF2-40B4-BE49-F238E27FC236}">
                <a16:creationId xmlns:a16="http://schemas.microsoft.com/office/drawing/2014/main" id="{C23AE51D-ED38-BAB2-5835-7623C9CABB8B}"/>
              </a:ext>
            </a:extLst>
          </p:cNvPr>
          <p:cNvPicPr>
            <a:picLocks noChangeAspect="1"/>
          </p:cNvPicPr>
          <p:nvPr/>
        </p:nvPicPr>
        <p:blipFill>
          <a:blip r:embed="rId2"/>
          <a:stretch>
            <a:fillRect/>
          </a:stretch>
        </p:blipFill>
        <p:spPr>
          <a:xfrm>
            <a:off x="7887540" y="1204157"/>
            <a:ext cx="2333625" cy="2295525"/>
          </a:xfrm>
          <a:prstGeom prst="rect">
            <a:avLst/>
          </a:prstGeom>
        </p:spPr>
      </p:pic>
    </p:spTree>
    <p:extLst>
      <p:ext uri="{BB962C8B-B14F-4D97-AF65-F5344CB8AC3E}">
        <p14:creationId xmlns:p14="http://schemas.microsoft.com/office/powerpoint/2010/main" val="18785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20</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solidFill>
                  <a:schemeClr val="bg1">
                    <a:lumMod val="50000"/>
                  </a:schemeClr>
                </a:solidFill>
              </a:rPr>
              <a:t>RO Permeate Water Quality Prediction</a:t>
            </a:r>
          </a:p>
          <a:p>
            <a:r>
              <a:rPr kumimoji="1" lang="en-US" altLang="ja-JP" dirty="0">
                <a:solidFill>
                  <a:schemeClr val="bg1">
                    <a:lumMod val="50000"/>
                  </a:schemeClr>
                </a:solidFill>
              </a:rPr>
              <a:t>RO Membrane Fouling Modeling</a:t>
            </a:r>
          </a:p>
          <a:p>
            <a:r>
              <a:rPr lang="en-US" altLang="ja-JP" dirty="0"/>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677798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below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Flow Chart</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12200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198976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641368"/>
            <a:ext cx="2528622" cy="338554"/>
          </a:xfrm>
          <a:prstGeom prst="rect">
            <a:avLst/>
          </a:prstGeom>
          <a:noFill/>
        </p:spPr>
        <p:txBody>
          <a:bodyPr wrap="square" rtlCol="0">
            <a:spAutoFit/>
          </a:bodyPr>
          <a:lstStyle/>
          <a:p>
            <a:pPr algn="ctr"/>
            <a:r>
              <a:rPr kumimoji="1" lang="en-US" altLang="ja-JP" sz="1600" dirty="0">
                <a:solidFill>
                  <a:schemeClr val="tx1"/>
                </a:solidFill>
              </a:rPr>
              <a:t>RO Whole Part</a:t>
            </a:r>
            <a:endParaRPr kumimoji="1" lang="ja-JP" altLang="en-US" sz="1600"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641368"/>
            <a:ext cx="2528622" cy="338554"/>
          </a:xfrm>
          <a:prstGeom prst="rect">
            <a:avLst/>
          </a:prstGeom>
          <a:noFill/>
        </p:spPr>
        <p:txBody>
          <a:bodyPr wrap="square" rtlCol="0">
            <a:spAutoFit/>
          </a:bodyPr>
          <a:lstStyle/>
          <a:p>
            <a:pPr algn="ctr"/>
            <a:r>
              <a:rPr kumimoji="1" lang="en-US" altLang="ja-JP" sz="1600" dirty="0">
                <a:solidFill>
                  <a:schemeClr val="tx1"/>
                </a:solidFill>
              </a:rPr>
              <a:t>RO Each Stage Part</a:t>
            </a:r>
            <a:endParaRPr kumimoji="1" lang="ja-JP" altLang="en-US" sz="1600" dirty="0">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Variable List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Problem Formulation</a:t>
            </a:r>
            <a:endParaRPr kumimoji="1" lang="ja-JP" altLang="en-US" sz="1600" b="1" dirty="0">
              <a:solidFill>
                <a:schemeClr val="bg1"/>
              </a:solidFill>
            </a:endParaRPr>
          </a:p>
        </p:txBody>
      </p:sp>
      <p:graphicFrame>
        <p:nvGraphicFramePr>
          <p:cNvPr id="2" name="表 16">
            <a:extLst>
              <a:ext uri="{FF2B5EF4-FFF2-40B4-BE49-F238E27FC236}">
                <a16:creationId xmlns:a16="http://schemas.microsoft.com/office/drawing/2014/main" id="{389DEE5B-A90D-894F-3A66-EF1967BAA315}"/>
              </a:ext>
            </a:extLst>
          </p:cNvPr>
          <p:cNvGraphicFramePr>
            <a:graphicFrameLocks noGrp="1"/>
          </p:cNvGraphicFramePr>
          <p:nvPr>
            <p:extLst>
              <p:ext uri="{D42A27DB-BD31-4B8C-83A1-F6EECF244321}">
                <p14:modId xmlns:p14="http://schemas.microsoft.com/office/powerpoint/2010/main" val="739020442"/>
              </p:ext>
            </p:extLst>
          </p:nvPr>
        </p:nvGraphicFramePr>
        <p:xfrm>
          <a:off x="82193" y="845155"/>
          <a:ext cx="7067423" cy="5791200"/>
        </p:xfrm>
        <a:graphic>
          <a:graphicData uri="http://schemas.openxmlformats.org/drawingml/2006/table">
            <a:tbl>
              <a:tblPr firstRow="1" bandRow="1">
                <a:tableStyleId>{5C22544A-7EE6-4342-B048-85BDC9FD1C3A}</a:tableStyleId>
              </a:tblPr>
              <a:tblGrid>
                <a:gridCol w="1274201">
                  <a:extLst>
                    <a:ext uri="{9D8B030D-6E8A-4147-A177-3AD203B41FA5}">
                      <a16:colId xmlns:a16="http://schemas.microsoft.com/office/drawing/2014/main" val="3907095020"/>
                    </a:ext>
                  </a:extLst>
                </a:gridCol>
                <a:gridCol w="1274201">
                  <a:extLst>
                    <a:ext uri="{9D8B030D-6E8A-4147-A177-3AD203B41FA5}">
                      <a16:colId xmlns:a16="http://schemas.microsoft.com/office/drawing/2014/main" val="2294459047"/>
                    </a:ext>
                  </a:extLst>
                </a:gridCol>
                <a:gridCol w="2302567">
                  <a:extLst>
                    <a:ext uri="{9D8B030D-6E8A-4147-A177-3AD203B41FA5}">
                      <a16:colId xmlns:a16="http://schemas.microsoft.com/office/drawing/2014/main" val="1839276127"/>
                    </a:ext>
                  </a:extLst>
                </a:gridCol>
                <a:gridCol w="2216454">
                  <a:extLst>
                    <a:ext uri="{9D8B030D-6E8A-4147-A177-3AD203B41FA5}">
                      <a16:colId xmlns:a16="http://schemas.microsoft.com/office/drawing/2014/main" val="4124636105"/>
                    </a:ext>
                  </a:extLst>
                </a:gridCol>
              </a:tblGrid>
              <a:tr h="235877">
                <a:tc>
                  <a:txBody>
                    <a:bodyPr/>
                    <a:lstStyle/>
                    <a:p>
                      <a:pPr algn="ctr"/>
                      <a:r>
                        <a:rPr kumimoji="1" lang="en-US" altLang="ja-JP" sz="1400" dirty="0"/>
                        <a:t>Family</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 No.</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Variable / Param</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ID000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kumimoji="1" lang="en-US" altLang="ja-JP" sz="1400" dirty="0"/>
                        <a:t>UF Filtrate Total Chlorine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Opt.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Feed Temperature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Feed</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ID004</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Feed pH</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Pressure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836114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161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Permeate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079849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567291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Permeate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972553"/>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Pressure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40637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Flow Rate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Fixed Parameter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008241"/>
                  </a:ext>
                </a:extLst>
              </a:tr>
              <a:tr h="235877">
                <a:tc>
                  <a:txBody>
                    <a:bodyPr/>
                    <a:lstStyle/>
                    <a:p>
                      <a:pPr algn="ctr"/>
                      <a:r>
                        <a:rPr kumimoji="1" lang="en-US" altLang="ja-JP" sz="1400" dirty="0"/>
                        <a:t>RO Stage1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ID1000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8210718"/>
                  </a:ext>
                </a:extLst>
              </a:tr>
              <a:tr h="235877">
                <a:tc>
                  <a:txBody>
                    <a:bodyPr/>
                    <a:lstStyle/>
                    <a:p>
                      <a:pPr algn="ct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5209512"/>
                  </a:ext>
                </a:extLst>
              </a:tr>
              <a:tr h="235877">
                <a:tc>
                  <a:txBody>
                    <a:bodyPr/>
                    <a:lstStyle/>
                    <a:p>
                      <a:pPr algn="ctr"/>
                      <a:r>
                        <a:rPr kumimoji="1" lang="en-US" altLang="ja-JP" sz="1400" dirty="0"/>
                        <a:t>RO Stage2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ID2001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4937045"/>
                  </a:ext>
                </a:extLst>
              </a:tr>
              <a:tr h="235877">
                <a:tc>
                  <a:txBody>
                    <a:bodyPr/>
                    <a:lstStyle/>
                    <a:p>
                      <a:pPr algn="ct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Feed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02966385"/>
                  </a:ext>
                </a:extLst>
              </a:tr>
              <a:tr h="235877">
                <a:tc>
                  <a:txBody>
                    <a:bodyPr/>
                    <a:lstStyle/>
                    <a:p>
                      <a:pPr algn="ctr"/>
                      <a:r>
                        <a:rPr kumimoji="1" lang="en-US" altLang="ja-JP" sz="1400" dirty="0"/>
                        <a:t>RO Stage3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ID3001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2785616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RO Total</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ID4000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Intermediate Variable</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4824223"/>
                  </a:ext>
                </a:extLst>
              </a:tr>
            </a:tbl>
          </a:graphicData>
        </a:graphic>
      </p:graphicFrame>
      <p:sp>
        <p:nvSpPr>
          <p:cNvPr id="8" name="テキスト ボックス 7">
            <a:extLst>
              <a:ext uri="{FF2B5EF4-FFF2-40B4-BE49-F238E27FC236}">
                <a16:creationId xmlns:a16="http://schemas.microsoft.com/office/drawing/2014/main" id="{165DDE1E-5E54-F777-81E2-16A796BA2848}"/>
              </a:ext>
            </a:extLst>
          </p:cNvPr>
          <p:cNvSpPr txBox="1"/>
          <p:nvPr/>
        </p:nvSpPr>
        <p:spPr>
          <a:xfrm>
            <a:off x="7334071" y="1132482"/>
            <a:ext cx="2528622" cy="338554"/>
          </a:xfrm>
          <a:prstGeom prst="rect">
            <a:avLst/>
          </a:prstGeom>
          <a:noFill/>
        </p:spPr>
        <p:txBody>
          <a:bodyPr wrap="square" rtlCol="0">
            <a:spAutoFit/>
          </a:bodyPr>
          <a:lstStyle/>
          <a:p>
            <a:r>
              <a:rPr kumimoji="1" lang="en-US" altLang="ja-JP" sz="1600" dirty="0">
                <a:solidFill>
                  <a:schemeClr val="accent2"/>
                </a:solidFill>
              </a:rPr>
              <a:t>Chemical Dosing Cost </a:t>
            </a:r>
            <a:endParaRPr kumimoji="1" lang="ja-JP" altLang="en-US" sz="1600" dirty="0">
              <a:solidFill>
                <a:schemeClr val="accent2"/>
              </a:solidFill>
            </a:endParaRPr>
          </a:p>
        </p:txBody>
      </p:sp>
      <p:sp>
        <p:nvSpPr>
          <p:cNvPr id="10" name="テキスト ボックス 9">
            <a:extLst>
              <a:ext uri="{FF2B5EF4-FFF2-40B4-BE49-F238E27FC236}">
                <a16:creationId xmlns:a16="http://schemas.microsoft.com/office/drawing/2014/main" id="{6ADD511B-72D5-38BD-7A2C-2677AA7F8FAF}"/>
              </a:ext>
            </a:extLst>
          </p:cNvPr>
          <p:cNvSpPr txBox="1"/>
          <p:nvPr/>
        </p:nvSpPr>
        <p:spPr>
          <a:xfrm>
            <a:off x="7344346" y="5556241"/>
            <a:ext cx="4264477" cy="338554"/>
          </a:xfrm>
          <a:prstGeom prst="rect">
            <a:avLst/>
          </a:prstGeom>
          <a:noFill/>
        </p:spPr>
        <p:txBody>
          <a:bodyPr wrap="square" rtlCol="0">
            <a:spAutoFit/>
          </a:bodyPr>
          <a:lstStyle/>
          <a:p>
            <a:r>
              <a:rPr kumimoji="1" lang="en-US" altLang="ja-JP" sz="1600" dirty="0">
                <a:solidFill>
                  <a:schemeClr val="accent4"/>
                </a:solidFill>
              </a:rPr>
              <a:t>Calculated by Mathematical Model </a:t>
            </a:r>
            <a:endParaRPr kumimoji="1" lang="ja-JP" altLang="en-US" sz="1600" dirty="0">
              <a:solidFill>
                <a:schemeClr val="accent4"/>
              </a:solidFill>
            </a:endParaRPr>
          </a:p>
        </p:txBody>
      </p:sp>
    </p:spTree>
    <p:extLst>
      <p:ext uri="{BB962C8B-B14F-4D97-AF65-F5344CB8AC3E}">
        <p14:creationId xmlns:p14="http://schemas.microsoft.com/office/powerpoint/2010/main" val="1817638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Concept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856221"/>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856221"/>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2005861"/>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8237334" y="434364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8237334" y="434364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20D5072-C792-3D56-7F83-D2A9D297EE51}"/>
                  </a:ext>
                </a:extLst>
              </p:cNvPr>
              <p:cNvSpPr txBox="1"/>
              <p:nvPr/>
            </p:nvSpPr>
            <p:spPr>
              <a:xfrm>
                <a:off x="9394335" y="3704905"/>
                <a:ext cx="2117013"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b="0" i="1" smtClean="0">
                              <a:solidFill>
                                <a:schemeClr val="tx1"/>
                              </a:solidFill>
                              <a:latin typeface="Cambria Math" panose="02040503050406030204" pitchFamily="18" charset="0"/>
                            </a:rPr>
                          </m:ctrlPr>
                        </m:sSubPr>
                        <m:e>
                          <m:r>
                            <a:rPr lang="en-US" altLang="ja-JP" sz="1600" b="0" i="1" smtClean="0">
                              <a:solidFill>
                                <a:schemeClr val="tx1"/>
                              </a:solidFill>
                              <a:latin typeface="Cambria Math" panose="02040503050406030204" pitchFamily="18" charset="0"/>
                            </a:rPr>
                            <m:t>𝛾</m:t>
                          </m:r>
                        </m:e>
                        <m:sub>
                          <m:r>
                            <a:rPr lang="en-US" altLang="ja-JP" sz="1600" b="0" i="1" smtClean="0">
                              <a:solidFill>
                                <a:schemeClr val="tx1"/>
                              </a:solidFill>
                              <a:latin typeface="Cambria Math" panose="02040503050406030204" pitchFamily="18" charset="0"/>
                            </a:rPr>
                            <m:t>𝑋</m:t>
                          </m:r>
                        </m:sub>
                      </m:sSub>
                      <m:r>
                        <a:rPr lang="en-US" altLang="ja-JP" sz="1600" b="0" i="1" smtClean="0">
                          <a:solidFill>
                            <a:schemeClr val="tx1"/>
                          </a:solidFill>
                          <a:latin typeface="Cambria Math" panose="02040503050406030204" pitchFamily="18" charset="0"/>
                        </a:rPr>
                        <m:t>=</m:t>
                      </m:r>
                      <m:func>
                        <m:funcPr>
                          <m:ctrlPr>
                            <a:rPr lang="en-US" altLang="ja-JP" sz="1600" b="0" i="1" smtClean="0">
                              <a:solidFill>
                                <a:schemeClr val="tx1"/>
                              </a:solidFill>
                              <a:latin typeface="Cambria Math" panose="02040503050406030204" pitchFamily="18" charset="0"/>
                            </a:rPr>
                          </m:ctrlPr>
                        </m:funcPr>
                        <m:fName>
                          <m:sSub>
                            <m:sSubPr>
                              <m:ctrlPr>
                                <a:rPr lang="en-US" altLang="ja-JP" sz="1600" b="0" i="1" smtClean="0">
                                  <a:solidFill>
                                    <a:schemeClr val="tx1"/>
                                  </a:solidFill>
                                  <a:latin typeface="Cambria Math" panose="02040503050406030204" pitchFamily="18" charset="0"/>
                                </a:rPr>
                              </m:ctrlPr>
                            </m:sSubPr>
                            <m:e>
                              <m:r>
                                <m:rPr>
                                  <m:sty m:val="p"/>
                                </m:rPr>
                                <a:rPr lang="en-US" altLang="ja-JP" sz="1600" b="0" i="0" smtClean="0">
                                  <a:solidFill>
                                    <a:schemeClr val="tx1"/>
                                  </a:solidFill>
                                  <a:latin typeface="Cambria Math" panose="02040503050406030204" pitchFamily="18" charset="0"/>
                                </a:rPr>
                                <m:t>log</m:t>
                              </m:r>
                            </m:e>
                            <m:sub>
                              <m:r>
                                <a:rPr lang="en-US" altLang="ja-JP" sz="1600" b="0" i="1" smtClean="0">
                                  <a:solidFill>
                                    <a:schemeClr val="tx1"/>
                                  </a:solidFill>
                                  <a:latin typeface="Cambria Math" panose="02040503050406030204" pitchFamily="18" charset="0"/>
                                </a:rPr>
                                <m:t>10</m:t>
                              </m:r>
                            </m:sub>
                          </m:sSub>
                        </m:fName>
                        <m:e>
                          <m:d>
                            <m:dPr>
                              <m:ctrlPr>
                                <a:rPr lang="en-US" altLang="ja-JP" sz="1600" b="0" i="1" smtClean="0">
                                  <a:solidFill>
                                    <a:schemeClr val="tx1"/>
                                  </a:solidFill>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num>
                                <m:den>
                                  <m:sSub>
                                    <m:sSubPr>
                                      <m:ctrlPr>
                                        <a:rPr lang="en-US" altLang="ja-JP" sz="1600" i="1" smtClean="0">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den>
                              </m:f>
                            </m:e>
                          </m:d>
                          <m:r>
                            <a:rPr lang="en-US" altLang="ja-JP" sz="1600" i="1" smtClean="0">
                              <a:latin typeface="Cambria Math" panose="02040503050406030204" pitchFamily="18" charset="0"/>
                            </a:rPr>
                            <m:t> </m:t>
                          </m:r>
                        </m:e>
                      </m:func>
                    </m:oMath>
                  </m:oMathPara>
                </a14:m>
                <a:endParaRPr kumimoji="1" lang="ja-JP" altLang="en-US" sz="1600" dirty="0">
                  <a:solidFill>
                    <a:schemeClr val="tx1"/>
                  </a:solidFill>
                </a:endParaRPr>
              </a:p>
            </p:txBody>
          </p:sp>
        </mc:Choice>
        <mc:Fallback xmlns="">
          <p:sp>
            <p:nvSpPr>
              <p:cNvPr id="15" name="テキスト ボックス 14">
                <a:extLst>
                  <a:ext uri="{FF2B5EF4-FFF2-40B4-BE49-F238E27FC236}">
                    <a16:creationId xmlns:a16="http://schemas.microsoft.com/office/drawing/2014/main" id="{420D5072-C792-3D56-7F83-D2A9D297EE51}"/>
                  </a:ext>
                </a:extLst>
              </p:cNvPr>
              <p:cNvSpPr txBox="1">
                <a:spLocks noRot="1" noChangeAspect="1" noMove="1" noResize="1" noEditPoints="1" noAdjustHandles="1" noChangeArrowheads="1" noChangeShapeType="1" noTextEdit="1"/>
              </p:cNvSpPr>
              <p:nvPr/>
            </p:nvSpPr>
            <p:spPr>
              <a:xfrm>
                <a:off x="9394335" y="3704905"/>
                <a:ext cx="2117013" cy="652999"/>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48D0ABB8-6920-3130-5177-1B60C49146AC}"/>
              </a:ext>
            </a:extLst>
          </p:cNvPr>
          <p:cNvSpPr txBox="1"/>
          <p:nvPr/>
        </p:nvSpPr>
        <p:spPr>
          <a:xfrm>
            <a:off x="5845996" y="3874268"/>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639087" y="4366114"/>
                <a:ext cx="2226859"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𝛾</m:t>
                          </m:r>
                        </m:e>
                        <m:sub>
                          <m:r>
                            <a:rPr lang="en-US" altLang="ja-JP" sz="1600" i="1">
                              <a:latin typeface="Cambria Math" panose="02040503050406030204" pitchFamily="18" charset="0"/>
                            </a:rPr>
                            <m:t>𝑋</m:t>
                          </m:r>
                        </m:sub>
                      </m:sSub>
                      <m:r>
                        <a:rPr lang="en-US" altLang="ja-JP" sz="1600" i="1">
                          <a:solidFill>
                            <a:schemeClr val="tx1"/>
                          </a:solidFill>
                          <a:latin typeface="Cambria Math" panose="02040503050406030204" pitchFamily="18" charset="0"/>
                        </a:rPr>
                        <m:t>[</m:t>
                      </m:r>
                      <m:r>
                        <a:rPr lang="en-US" altLang="ja-JP" sz="1600" i="1">
                          <a:solidFill>
                            <a:schemeClr val="tx1"/>
                          </a:solidFill>
                          <a:latin typeface="Cambria Math" panose="02040503050406030204" pitchFamily="18" charset="0"/>
                        </a:rPr>
                        <m:t>𝑡</m:t>
                      </m:r>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639087" y="4366114"/>
                <a:ext cx="2226859" cy="338554"/>
              </a:xfrm>
              <a:prstGeom prst="rect">
                <a:avLst/>
              </a:prstGeom>
              <a:blipFill>
                <a:blip r:embed="rId6"/>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3398772656"/>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algn="ctr"/>
                          <a:r>
                            <a:rPr kumimoji="1" lang="en-US" altLang="ja-JP" sz="1400" dirty="0"/>
                            <a:t>Stage 1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3398772656"/>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54601" t="-102000" r="-191411" b="-7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54601" t="-202000" r="-191411" b="-6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54601" t="-302000" r="-191411" b="-5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54601" t="-394118" r="-191411" b="-4117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algn="ctr"/>
                          <a:r>
                            <a:rPr kumimoji="1" lang="en-US" altLang="ja-JP" sz="1400" dirty="0"/>
                            <a:t>Stage 1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flipH="1">
            <a:off x="10304980" y="4351721"/>
            <a:ext cx="514844" cy="66206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1,</m:t>
                        </m:r>
                        <m:r>
                          <m:rPr>
                            <m:sty m:val="p"/>
                          </m:rPr>
                          <a:rPr lang="en-US" altLang="ja-JP" sz="1600" b="0" i="0" smtClean="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2</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3</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8"/>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845996" y="2573223"/>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580070" y="2384112"/>
            <a:ext cx="244599" cy="18911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Tree>
    <p:extLst>
      <p:ext uri="{BB962C8B-B14F-4D97-AF65-F5344CB8AC3E}">
        <p14:creationId xmlns:p14="http://schemas.microsoft.com/office/powerpoint/2010/main" val="250504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Question (SGDC to INV)</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Q&amp;A / Discussion</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6E1FD-8ADE-43BC-B407-47CD161A4B79}"/>
              </a:ext>
            </a:extLst>
          </p:cNvPr>
          <p:cNvSpPr>
            <a:spLocks noGrp="1"/>
          </p:cNvSpPr>
          <p:nvPr>
            <p:ph type="title"/>
          </p:nvPr>
        </p:nvSpPr>
        <p:spPr/>
        <p:txBody>
          <a:bodyPr>
            <a:normAutofit fontScale="90000"/>
          </a:bodyPr>
          <a:lstStyle/>
          <a:p>
            <a:r>
              <a:rPr lang="en-US" altLang="ja-JP" sz="2000" b="1" dirty="0">
                <a:solidFill>
                  <a:schemeClr val="bg1"/>
                </a:solidFill>
              </a:rPr>
              <a:t>Supplementary</a:t>
            </a:r>
            <a:br>
              <a:rPr kumimoji="1" lang="ja-JP" altLang="en-US" sz="2000" b="1" dirty="0">
                <a:solidFill>
                  <a:schemeClr val="bg1"/>
                </a:solidFill>
              </a:rPr>
            </a:br>
            <a:r>
              <a:rPr kumimoji="1" lang="en-US" altLang="ja-JP" dirty="0"/>
              <a:t>Physical</a:t>
            </a:r>
            <a:r>
              <a:rPr kumimoji="1" lang="ja-JP" altLang="en-US" dirty="0"/>
              <a:t> </a:t>
            </a:r>
            <a:r>
              <a:rPr kumimoji="1" lang="en-US" altLang="ja-JP" dirty="0"/>
              <a:t>D</a:t>
            </a:r>
            <a:r>
              <a:rPr lang="en-US" altLang="ja-JP" dirty="0"/>
              <a:t>ynamics based Modeling</a:t>
            </a:r>
            <a:endParaRPr kumimoji="1" lang="ja-JP" altLang="en-US" dirty="0"/>
          </a:p>
        </p:txBody>
      </p:sp>
      <p:sp>
        <p:nvSpPr>
          <p:cNvPr id="3" name="スライド番号プレースホルダー 2">
            <a:extLst>
              <a:ext uri="{FF2B5EF4-FFF2-40B4-BE49-F238E27FC236}">
                <a16:creationId xmlns:a16="http://schemas.microsoft.com/office/drawing/2014/main" id="{C2AC843E-D0C3-4964-BF6D-427B6EB643DA}"/>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テキスト プレースホルダー 3">
            <a:extLst>
              <a:ext uri="{FF2B5EF4-FFF2-40B4-BE49-F238E27FC236}">
                <a16:creationId xmlns:a16="http://schemas.microsoft.com/office/drawing/2014/main" id="{C281C86B-3079-4256-9FC4-43B6563AD565}"/>
              </a:ext>
            </a:extLst>
          </p:cNvPr>
          <p:cNvSpPr>
            <a:spLocks noGrp="1"/>
          </p:cNvSpPr>
          <p:nvPr>
            <p:ph type="body" sz="quarter" idx="11"/>
          </p:nvPr>
        </p:nvSpPr>
        <p:spPr/>
        <p:txBody>
          <a:bodyPr/>
          <a:lstStyle/>
          <a:p>
            <a:r>
              <a:rPr lang="en-US" altLang="ja-JP" dirty="0"/>
              <a:t>Using</a:t>
            </a:r>
            <a:r>
              <a:rPr lang="ja-JP" altLang="en-US" dirty="0"/>
              <a:t> </a:t>
            </a:r>
            <a:r>
              <a:rPr lang="en-US" altLang="ja-JP" dirty="0"/>
              <a:t>Data </a:t>
            </a:r>
          </a:p>
        </p:txBody>
      </p:sp>
      <p:pic>
        <p:nvPicPr>
          <p:cNvPr id="22" name="図 21">
            <a:extLst>
              <a:ext uri="{FF2B5EF4-FFF2-40B4-BE49-F238E27FC236}">
                <a16:creationId xmlns:a16="http://schemas.microsoft.com/office/drawing/2014/main" id="{E9EADC65-0DDE-406E-8D16-8F50DA7997C8}"/>
              </a:ext>
            </a:extLst>
          </p:cNvPr>
          <p:cNvPicPr>
            <a:picLocks noChangeAspect="1"/>
          </p:cNvPicPr>
          <p:nvPr/>
        </p:nvPicPr>
        <p:blipFill rotWithShape="1">
          <a:blip r:embed="rId2"/>
          <a:srcRect t="13439"/>
          <a:stretch/>
        </p:blipFill>
        <p:spPr>
          <a:xfrm>
            <a:off x="4798943" y="0"/>
            <a:ext cx="7325822" cy="3175558"/>
          </a:xfrm>
          <a:prstGeom prst="rect">
            <a:avLst/>
          </a:prstGeom>
        </p:spPr>
      </p:pic>
      <p:pic>
        <p:nvPicPr>
          <p:cNvPr id="25" name="図 24">
            <a:extLst>
              <a:ext uri="{FF2B5EF4-FFF2-40B4-BE49-F238E27FC236}">
                <a16:creationId xmlns:a16="http://schemas.microsoft.com/office/drawing/2014/main" id="{24E2A870-084A-4861-AD25-F67C9D17A698}"/>
              </a:ext>
            </a:extLst>
          </p:cNvPr>
          <p:cNvPicPr>
            <a:picLocks noChangeAspect="1"/>
          </p:cNvPicPr>
          <p:nvPr/>
        </p:nvPicPr>
        <p:blipFill>
          <a:blip r:embed="rId3"/>
          <a:stretch>
            <a:fillRect/>
          </a:stretch>
        </p:blipFill>
        <p:spPr>
          <a:xfrm>
            <a:off x="701768" y="1859240"/>
            <a:ext cx="3453373" cy="2201771"/>
          </a:xfrm>
          <a:prstGeom prst="rect">
            <a:avLst/>
          </a:prstGeom>
        </p:spPr>
      </p:pic>
      <p:sp>
        <p:nvSpPr>
          <p:cNvPr id="27" name="テキスト ボックス 26">
            <a:extLst>
              <a:ext uri="{FF2B5EF4-FFF2-40B4-BE49-F238E27FC236}">
                <a16:creationId xmlns:a16="http://schemas.microsoft.com/office/drawing/2014/main" id="{E74CA006-8744-4C73-A423-3E1192BB69C1}"/>
              </a:ext>
            </a:extLst>
          </p:cNvPr>
          <p:cNvSpPr txBox="1"/>
          <p:nvPr/>
        </p:nvSpPr>
        <p:spPr>
          <a:xfrm rot="16200000">
            <a:off x="40459" y="2667870"/>
            <a:ext cx="1137905" cy="307777"/>
          </a:xfrm>
          <a:prstGeom prst="rect">
            <a:avLst/>
          </a:prstGeom>
          <a:noFill/>
        </p:spPr>
        <p:txBody>
          <a:bodyPr wrap="square">
            <a:spAutoFit/>
          </a:bodyPr>
          <a:lstStyle/>
          <a:p>
            <a:r>
              <a:rPr lang="ja-JP" altLang="en-US" sz="1400" dirty="0">
                <a:solidFill>
                  <a:srgbClr val="000000"/>
                </a:solidFill>
                <a:latin typeface="ＭＳ Ｐゴシック" panose="020B0600070205080204" pitchFamily="50" charset="-128"/>
                <a:ea typeface="ＭＳ Ｐゴシック" panose="020B0600070205080204" pitchFamily="50" charset="-128"/>
              </a:rPr>
              <a:t> </a:t>
            </a:r>
            <a:r>
              <a:rPr lang="en-US" altLang="ja-JP" sz="1400" dirty="0">
                <a:solidFill>
                  <a:srgbClr val="000000"/>
                </a:solidFill>
                <a:latin typeface="ＭＳ Ｐゴシック" panose="020B0600070205080204" pitchFamily="50" charset="-128"/>
                <a:ea typeface="ＭＳ Ｐゴシック" panose="020B0600070205080204" pitchFamily="50" charset="-128"/>
              </a:rPr>
              <a:t>[</a:t>
            </a: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mg/L Cl2]</a:t>
            </a:r>
            <a:r>
              <a:rPr lang="en-US" altLang="ja-JP" sz="1400" dirty="0"/>
              <a:t> </a:t>
            </a:r>
            <a:endParaRPr lang="ja-JP" altLang="en-US" sz="1400" dirty="0"/>
          </a:p>
        </p:txBody>
      </p:sp>
      <p:sp>
        <p:nvSpPr>
          <p:cNvPr id="29" name="テキスト ボックス 28">
            <a:extLst>
              <a:ext uri="{FF2B5EF4-FFF2-40B4-BE49-F238E27FC236}">
                <a16:creationId xmlns:a16="http://schemas.microsoft.com/office/drawing/2014/main" id="{F2CA9002-0FEC-4AF2-8BD8-267EE44CE6EA}"/>
              </a:ext>
            </a:extLst>
          </p:cNvPr>
          <p:cNvSpPr txBox="1"/>
          <p:nvPr/>
        </p:nvSpPr>
        <p:spPr>
          <a:xfrm>
            <a:off x="1228725" y="1560213"/>
            <a:ext cx="2529727"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Feed Free Chlorine</a:t>
            </a:r>
            <a:r>
              <a:rPr lang="en-US" altLang="ja-JP" sz="1800" dirty="0"/>
              <a:t> </a:t>
            </a:r>
            <a:endParaRPr lang="ja-JP" altLang="en-US" dirty="0"/>
          </a:p>
        </p:txBody>
      </p:sp>
      <p:sp>
        <p:nvSpPr>
          <p:cNvPr id="33" name="テキスト ボックス 32">
            <a:extLst>
              <a:ext uri="{FF2B5EF4-FFF2-40B4-BE49-F238E27FC236}">
                <a16:creationId xmlns:a16="http://schemas.microsoft.com/office/drawing/2014/main" id="{86CA64BE-2681-47F1-98F9-C5681438E73C}"/>
              </a:ext>
            </a:extLst>
          </p:cNvPr>
          <p:cNvSpPr txBox="1"/>
          <p:nvPr/>
        </p:nvSpPr>
        <p:spPr>
          <a:xfrm rot="16200000">
            <a:off x="-45216" y="5091903"/>
            <a:ext cx="1289052" cy="338554"/>
          </a:xfrm>
          <a:prstGeom prst="rect">
            <a:avLst/>
          </a:prstGeom>
          <a:noFill/>
        </p:spPr>
        <p:txBody>
          <a:bodyPr wrap="square">
            <a:spAutoFit/>
          </a:bodyPr>
          <a:lstStyle/>
          <a:p>
            <a:r>
              <a:rPr lang="en-US" alt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rPr>
              <a:t>[mg/L Cl2]</a:t>
            </a:r>
            <a:r>
              <a:rPr lang="en-US" altLang="ja-JP" sz="1600" dirty="0"/>
              <a:t> </a:t>
            </a:r>
            <a:endParaRPr lang="ja-JP" altLang="en-US" sz="1600" dirty="0"/>
          </a:p>
        </p:txBody>
      </p:sp>
      <p:sp>
        <p:nvSpPr>
          <p:cNvPr id="34" name="テキスト ボックス 33">
            <a:extLst>
              <a:ext uri="{FF2B5EF4-FFF2-40B4-BE49-F238E27FC236}">
                <a16:creationId xmlns:a16="http://schemas.microsoft.com/office/drawing/2014/main" id="{B20245C5-1C1A-4772-8FD1-B10B524B03E3}"/>
              </a:ext>
            </a:extLst>
          </p:cNvPr>
          <p:cNvSpPr txBox="1"/>
          <p:nvPr/>
        </p:nvSpPr>
        <p:spPr>
          <a:xfrm>
            <a:off x="1165872" y="4028054"/>
            <a:ext cx="2787563"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UF Filtrate Total Chlorine</a:t>
            </a:r>
            <a:r>
              <a:rPr lang="en-US" altLang="ja-JP" dirty="0"/>
              <a:t> </a:t>
            </a:r>
            <a:endParaRPr lang="ja-JP" altLang="en-US" dirty="0"/>
          </a:p>
        </p:txBody>
      </p:sp>
      <p:pic>
        <p:nvPicPr>
          <p:cNvPr id="36" name="図 35">
            <a:extLst>
              <a:ext uri="{FF2B5EF4-FFF2-40B4-BE49-F238E27FC236}">
                <a16:creationId xmlns:a16="http://schemas.microsoft.com/office/drawing/2014/main" id="{17B60337-A251-4A1A-AE6F-F059B50A6B42}"/>
              </a:ext>
            </a:extLst>
          </p:cNvPr>
          <p:cNvPicPr>
            <a:picLocks noChangeAspect="1"/>
          </p:cNvPicPr>
          <p:nvPr/>
        </p:nvPicPr>
        <p:blipFill>
          <a:blip r:embed="rId4"/>
          <a:stretch>
            <a:fillRect/>
          </a:stretch>
        </p:blipFill>
        <p:spPr>
          <a:xfrm>
            <a:off x="4619245" y="4360038"/>
            <a:ext cx="3398099" cy="2205077"/>
          </a:xfrm>
          <a:prstGeom prst="rect">
            <a:avLst/>
          </a:prstGeom>
        </p:spPr>
      </p:pic>
      <p:sp>
        <p:nvSpPr>
          <p:cNvPr id="38" name="テキスト ボックス 37">
            <a:extLst>
              <a:ext uri="{FF2B5EF4-FFF2-40B4-BE49-F238E27FC236}">
                <a16:creationId xmlns:a16="http://schemas.microsoft.com/office/drawing/2014/main" id="{D6087727-14E4-438E-9BAB-D0AD19EAEB59}"/>
              </a:ext>
            </a:extLst>
          </p:cNvPr>
          <p:cNvSpPr txBox="1"/>
          <p:nvPr/>
        </p:nvSpPr>
        <p:spPr>
          <a:xfrm>
            <a:off x="4654521" y="3990706"/>
            <a:ext cx="3453373" cy="369332"/>
          </a:xfrm>
          <a:prstGeom prst="rect">
            <a:avLst/>
          </a:prstGeom>
          <a:noFill/>
        </p:spPr>
        <p:txBody>
          <a:bodyPr wrap="square">
            <a:spAutoFit/>
          </a:bodyPr>
          <a:lstStyle/>
          <a:p>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Stage 3 Concentrate Pressue</a:t>
            </a:r>
            <a:r>
              <a:rPr lang="it-IT" altLang="ja-JP" dirty="0"/>
              <a:t> </a:t>
            </a:r>
            <a:endParaRPr lang="ja-JP" altLang="en-US" dirty="0"/>
          </a:p>
        </p:txBody>
      </p:sp>
      <p:sp>
        <p:nvSpPr>
          <p:cNvPr id="39" name="テキスト ボックス 38">
            <a:extLst>
              <a:ext uri="{FF2B5EF4-FFF2-40B4-BE49-F238E27FC236}">
                <a16:creationId xmlns:a16="http://schemas.microsoft.com/office/drawing/2014/main" id="{75014128-2A1A-4FBF-A4F0-02A0F4EDEC60}"/>
              </a:ext>
            </a:extLst>
          </p:cNvPr>
          <p:cNvSpPr txBox="1"/>
          <p:nvPr/>
        </p:nvSpPr>
        <p:spPr>
          <a:xfrm rot="16200000">
            <a:off x="4099567" y="5105458"/>
            <a:ext cx="723339" cy="369332"/>
          </a:xfrm>
          <a:prstGeom prst="rect">
            <a:avLst/>
          </a:prstGeom>
          <a:noFill/>
        </p:spPr>
        <p:txBody>
          <a:bodyPr wrap="square">
            <a:spAutoFit/>
          </a:bodyPr>
          <a:lstStyle/>
          <a:p>
            <a:r>
              <a:rPr lang="it-IT" altLang="ja-JP" dirty="0">
                <a:solidFill>
                  <a:srgbClr val="000000"/>
                </a:solidFill>
                <a:latin typeface="ＭＳ Ｐゴシック" panose="020B0600070205080204" pitchFamily="50" charset="-128"/>
                <a:ea typeface="ＭＳ Ｐゴシック" panose="020B0600070205080204" pitchFamily="50" charset="-128"/>
              </a:rPr>
              <a:t>[</a:t>
            </a:r>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psi]</a:t>
            </a:r>
            <a:r>
              <a:rPr lang="it-IT" altLang="ja-JP" dirty="0"/>
              <a:t> </a:t>
            </a:r>
            <a:endParaRPr lang="ja-JP" altLang="en-US" dirty="0"/>
          </a:p>
        </p:txBody>
      </p:sp>
      <p:sp>
        <p:nvSpPr>
          <p:cNvPr id="41" name="テキスト ボックス 40">
            <a:extLst>
              <a:ext uri="{FF2B5EF4-FFF2-40B4-BE49-F238E27FC236}">
                <a16:creationId xmlns:a16="http://schemas.microsoft.com/office/drawing/2014/main" id="{421F13BA-D38C-44A1-84E2-32B7BA9002D0}"/>
              </a:ext>
            </a:extLst>
          </p:cNvPr>
          <p:cNvSpPr txBox="1"/>
          <p:nvPr/>
        </p:nvSpPr>
        <p:spPr>
          <a:xfrm>
            <a:off x="4798943" y="1489553"/>
            <a:ext cx="3043830" cy="646331"/>
          </a:xfrm>
          <a:prstGeom prst="rect">
            <a:avLst/>
          </a:prstGeom>
          <a:solidFill>
            <a:schemeClr val="bg1"/>
          </a:solid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RO Stage 3 Concentrate Flow</a:t>
            </a:r>
            <a:endParaRPr lang="ja-JP" altLang="en-US" dirty="0"/>
          </a:p>
        </p:txBody>
      </p:sp>
      <p:sp>
        <p:nvSpPr>
          <p:cNvPr id="44" name="テキスト ボックス 43">
            <a:extLst>
              <a:ext uri="{FF2B5EF4-FFF2-40B4-BE49-F238E27FC236}">
                <a16:creationId xmlns:a16="http://schemas.microsoft.com/office/drawing/2014/main" id="{D20ADB7F-1E2C-400A-AC45-727A1B326A91}"/>
              </a:ext>
            </a:extLst>
          </p:cNvPr>
          <p:cNvSpPr txBox="1"/>
          <p:nvPr/>
        </p:nvSpPr>
        <p:spPr>
          <a:xfrm rot="16200000">
            <a:off x="7878580" y="5076513"/>
            <a:ext cx="723339" cy="369332"/>
          </a:xfrm>
          <a:prstGeom prst="rect">
            <a:avLst/>
          </a:prstGeom>
          <a:noFill/>
        </p:spPr>
        <p:txBody>
          <a:bodyPr wrap="square">
            <a:spAutoFit/>
          </a:bodyPr>
          <a:lstStyle/>
          <a:p>
            <a:r>
              <a:rPr lang="it-IT" altLang="ja-JP" dirty="0">
                <a:solidFill>
                  <a:srgbClr val="000000"/>
                </a:solidFill>
                <a:latin typeface="ＭＳ Ｐゴシック" panose="020B0600070205080204" pitchFamily="50" charset="-128"/>
                <a:ea typeface="ＭＳ Ｐゴシック" panose="020B0600070205080204" pitchFamily="50" charset="-128"/>
              </a:rPr>
              <a:t>[</a:t>
            </a:r>
            <a:r>
              <a:rPr lang="it-IT"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psi]</a:t>
            </a:r>
            <a:r>
              <a:rPr lang="it-IT" altLang="ja-JP" dirty="0"/>
              <a:t> </a:t>
            </a:r>
            <a:endParaRPr lang="ja-JP" altLang="en-US" dirty="0"/>
          </a:p>
        </p:txBody>
      </p:sp>
      <p:pic>
        <p:nvPicPr>
          <p:cNvPr id="46" name="図 45">
            <a:extLst>
              <a:ext uri="{FF2B5EF4-FFF2-40B4-BE49-F238E27FC236}">
                <a16:creationId xmlns:a16="http://schemas.microsoft.com/office/drawing/2014/main" id="{7FED2BF6-A221-41F9-A5DD-FF077E1573E1}"/>
              </a:ext>
            </a:extLst>
          </p:cNvPr>
          <p:cNvPicPr>
            <a:picLocks noChangeAspect="1"/>
          </p:cNvPicPr>
          <p:nvPr/>
        </p:nvPicPr>
        <p:blipFill>
          <a:blip r:embed="rId5"/>
          <a:stretch>
            <a:fillRect/>
          </a:stretch>
        </p:blipFill>
        <p:spPr>
          <a:xfrm>
            <a:off x="4742813" y="1858885"/>
            <a:ext cx="3264228" cy="2165315"/>
          </a:xfrm>
          <a:prstGeom prst="rect">
            <a:avLst/>
          </a:prstGeom>
        </p:spPr>
      </p:pic>
      <p:sp>
        <p:nvSpPr>
          <p:cNvPr id="48" name="テキスト ボックス 47">
            <a:extLst>
              <a:ext uri="{FF2B5EF4-FFF2-40B4-BE49-F238E27FC236}">
                <a16:creationId xmlns:a16="http://schemas.microsoft.com/office/drawing/2014/main" id="{49D6F5DF-F689-4FE5-B04C-6D933798BEFB}"/>
              </a:ext>
            </a:extLst>
          </p:cNvPr>
          <p:cNvSpPr txBox="1"/>
          <p:nvPr/>
        </p:nvSpPr>
        <p:spPr>
          <a:xfrm rot="16200000">
            <a:off x="4110183" y="2576555"/>
            <a:ext cx="828674" cy="369332"/>
          </a:xfrm>
          <a:prstGeom prst="rect">
            <a:avLst/>
          </a:prstGeom>
          <a:noFill/>
        </p:spPr>
        <p:txBody>
          <a:bodyPr wrap="square">
            <a:spAutoFit/>
          </a:bodyPr>
          <a:lstStyle/>
          <a:p>
            <a:r>
              <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rPr>
              <a:t>[gpm]</a:t>
            </a:r>
            <a:endParaRPr lang="ja-JP" altLang="en-US" dirty="0"/>
          </a:p>
        </p:txBody>
      </p:sp>
      <p:sp>
        <p:nvSpPr>
          <p:cNvPr id="50" name="テキスト ボックス 49">
            <a:extLst>
              <a:ext uri="{FF2B5EF4-FFF2-40B4-BE49-F238E27FC236}">
                <a16:creationId xmlns:a16="http://schemas.microsoft.com/office/drawing/2014/main" id="{B0C97A9A-02E8-4FE8-94A2-1FAEF36D8A58}"/>
              </a:ext>
            </a:extLst>
          </p:cNvPr>
          <p:cNvSpPr txBox="1"/>
          <p:nvPr/>
        </p:nvSpPr>
        <p:spPr>
          <a:xfrm>
            <a:off x="8763104" y="3990706"/>
            <a:ext cx="3045198" cy="369332"/>
          </a:xfrm>
          <a:prstGeom prst="rect">
            <a:avLst/>
          </a:prstGeom>
          <a:noFill/>
        </p:spPr>
        <p:txBody>
          <a:bodyPr wrap="square">
            <a:spAutoFit/>
          </a:bodyPr>
          <a:lstStyle/>
          <a:p>
            <a:r>
              <a:rPr lang="ja-JP" altLang="en-US" dirty="0"/>
              <a:t>RO Stage 1 Feed Pressure</a:t>
            </a:r>
          </a:p>
        </p:txBody>
      </p:sp>
      <p:pic>
        <p:nvPicPr>
          <p:cNvPr id="54" name="図 53">
            <a:extLst>
              <a:ext uri="{FF2B5EF4-FFF2-40B4-BE49-F238E27FC236}">
                <a16:creationId xmlns:a16="http://schemas.microsoft.com/office/drawing/2014/main" id="{BF9A9BF1-89B5-4391-AAD4-2BA6AA0AA567}"/>
              </a:ext>
            </a:extLst>
          </p:cNvPr>
          <p:cNvPicPr>
            <a:picLocks noChangeAspect="1"/>
          </p:cNvPicPr>
          <p:nvPr/>
        </p:nvPicPr>
        <p:blipFill>
          <a:blip r:embed="rId6"/>
          <a:stretch>
            <a:fillRect/>
          </a:stretch>
        </p:blipFill>
        <p:spPr>
          <a:xfrm>
            <a:off x="8360019" y="4397386"/>
            <a:ext cx="3545740" cy="2243789"/>
          </a:xfrm>
          <a:prstGeom prst="rect">
            <a:avLst/>
          </a:prstGeom>
        </p:spPr>
      </p:pic>
      <p:pic>
        <p:nvPicPr>
          <p:cNvPr id="56" name="図 55">
            <a:extLst>
              <a:ext uri="{FF2B5EF4-FFF2-40B4-BE49-F238E27FC236}">
                <a16:creationId xmlns:a16="http://schemas.microsoft.com/office/drawing/2014/main" id="{5F63CE70-8023-448E-B30D-15370A0294FC}"/>
              </a:ext>
            </a:extLst>
          </p:cNvPr>
          <p:cNvPicPr>
            <a:picLocks noChangeAspect="1"/>
          </p:cNvPicPr>
          <p:nvPr/>
        </p:nvPicPr>
        <p:blipFill>
          <a:blip r:embed="rId7"/>
          <a:stretch>
            <a:fillRect/>
          </a:stretch>
        </p:blipFill>
        <p:spPr>
          <a:xfrm>
            <a:off x="777647" y="4378223"/>
            <a:ext cx="3278358" cy="2167947"/>
          </a:xfrm>
          <a:prstGeom prst="rect">
            <a:avLst/>
          </a:prstGeom>
        </p:spPr>
      </p:pic>
    </p:spTree>
    <p:extLst>
      <p:ext uri="{BB962C8B-B14F-4D97-AF65-F5344CB8AC3E}">
        <p14:creationId xmlns:p14="http://schemas.microsoft.com/office/powerpoint/2010/main" val="82715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en-US" dirty="0"/>
              <a:t>Difference per Objective  </a:t>
            </a:r>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en-US" altLang="ja-JP" sz="3200" dirty="0"/>
              <a:t> Step up from (small, easy) to (large, difficult).</a:t>
            </a:r>
          </a:p>
        </p:txBody>
      </p:sp>
      <p:sp>
        <p:nvSpPr>
          <p:cNvPr id="10" name="テキスト ボックス 9">
            <a:extLst>
              <a:ext uri="{FF2B5EF4-FFF2-40B4-BE49-F238E27FC236}">
                <a16:creationId xmlns:a16="http://schemas.microsoft.com/office/drawing/2014/main" id="{5B142B32-9EF6-40B9-87A0-485F9743AEF9}"/>
              </a:ext>
            </a:extLst>
          </p:cNvPr>
          <p:cNvSpPr txBox="1"/>
          <p:nvPr/>
        </p:nvSpPr>
        <p:spPr>
          <a:xfrm>
            <a:off x="50670" y="3082071"/>
            <a:ext cx="2210338" cy="369332"/>
          </a:xfrm>
          <a:prstGeom prst="rect">
            <a:avLst/>
          </a:prstGeom>
          <a:noFill/>
        </p:spPr>
        <p:txBody>
          <a:bodyPr wrap="square" rtlCol="0">
            <a:spAutoFit/>
          </a:bodyPr>
          <a:lstStyle/>
          <a:p>
            <a:r>
              <a:rPr kumimoji="1" lang="en-SG" altLang="ja-JP" dirty="0"/>
              <a:t>Optimization effect</a:t>
            </a:r>
            <a:endParaRPr kumimoji="1" lang="ja-JP" altLang="en-US" dirty="0"/>
          </a:p>
        </p:txBody>
      </p:sp>
      <p:sp>
        <p:nvSpPr>
          <p:cNvPr id="11" name="テキスト ボックス 10">
            <a:extLst>
              <a:ext uri="{FF2B5EF4-FFF2-40B4-BE49-F238E27FC236}">
                <a16:creationId xmlns:a16="http://schemas.microsoft.com/office/drawing/2014/main" id="{DA42424A-A709-4904-A276-ABEDF530B57F}"/>
              </a:ext>
            </a:extLst>
          </p:cNvPr>
          <p:cNvSpPr txBox="1"/>
          <p:nvPr/>
        </p:nvSpPr>
        <p:spPr>
          <a:xfrm>
            <a:off x="2821116" y="2999965"/>
            <a:ext cx="1495425" cy="646331"/>
          </a:xfrm>
          <a:prstGeom prst="rect">
            <a:avLst/>
          </a:prstGeom>
          <a:noFill/>
        </p:spPr>
        <p:txBody>
          <a:bodyPr wrap="square" rtlCol="0">
            <a:spAutoFit/>
          </a:bodyPr>
          <a:lstStyle/>
          <a:p>
            <a:pPr algn="ctr"/>
            <a:r>
              <a:rPr kumimoji="1" lang="en-SG" altLang="ja-JP" dirty="0"/>
              <a:t>Small
</a:t>
            </a:r>
            <a:endParaRPr kumimoji="1" lang="ja-JP" altLang="en-US" dirty="0"/>
          </a:p>
        </p:txBody>
      </p:sp>
      <p:sp>
        <p:nvSpPr>
          <p:cNvPr id="12" name="テキスト ボックス 11">
            <a:extLst>
              <a:ext uri="{FF2B5EF4-FFF2-40B4-BE49-F238E27FC236}">
                <a16:creationId xmlns:a16="http://schemas.microsoft.com/office/drawing/2014/main" id="{9404F69A-39E2-4662-8082-B5128082BB72}"/>
              </a:ext>
            </a:extLst>
          </p:cNvPr>
          <p:cNvSpPr txBox="1"/>
          <p:nvPr/>
        </p:nvSpPr>
        <p:spPr>
          <a:xfrm>
            <a:off x="6203349" y="2961434"/>
            <a:ext cx="1495425" cy="369332"/>
          </a:xfrm>
          <a:prstGeom prst="rect">
            <a:avLst/>
          </a:prstGeom>
          <a:noFill/>
        </p:spPr>
        <p:txBody>
          <a:bodyPr wrap="square" rtlCol="0">
            <a:spAutoFit/>
          </a:bodyPr>
          <a:lstStyle/>
          <a:p>
            <a:pPr algn="ctr"/>
            <a:r>
              <a:rPr kumimoji="1" lang="en-SG" altLang="ja-JP" dirty="0"/>
              <a:t>Middle</a:t>
            </a:r>
            <a:endParaRPr kumimoji="1" lang="ja-JP" altLang="en-US" dirty="0"/>
          </a:p>
        </p:txBody>
      </p:sp>
      <p:sp>
        <p:nvSpPr>
          <p:cNvPr id="13" name="テキスト ボックス 12">
            <a:extLst>
              <a:ext uri="{FF2B5EF4-FFF2-40B4-BE49-F238E27FC236}">
                <a16:creationId xmlns:a16="http://schemas.microsoft.com/office/drawing/2014/main" id="{38DEC25B-86DE-4265-961E-9F4B1CA110F9}"/>
              </a:ext>
            </a:extLst>
          </p:cNvPr>
          <p:cNvSpPr txBox="1"/>
          <p:nvPr/>
        </p:nvSpPr>
        <p:spPr>
          <a:xfrm>
            <a:off x="9543684" y="2968247"/>
            <a:ext cx="1495425" cy="369332"/>
          </a:xfrm>
          <a:prstGeom prst="rect">
            <a:avLst/>
          </a:prstGeom>
          <a:noFill/>
        </p:spPr>
        <p:txBody>
          <a:bodyPr wrap="square" rtlCol="0">
            <a:spAutoFit/>
          </a:bodyPr>
          <a:lstStyle/>
          <a:p>
            <a:pPr algn="ctr"/>
            <a:r>
              <a:rPr kumimoji="1" lang="en-SG" altLang="ja-JP" dirty="0"/>
              <a:t>Large</a:t>
            </a:r>
            <a:endParaRPr kumimoji="1" lang="ja-JP" altLang="en-US" dirty="0"/>
          </a:p>
        </p:txBody>
      </p:sp>
      <p:sp>
        <p:nvSpPr>
          <p:cNvPr id="14" name="テキスト ボックス 13">
            <a:extLst>
              <a:ext uri="{FF2B5EF4-FFF2-40B4-BE49-F238E27FC236}">
                <a16:creationId xmlns:a16="http://schemas.microsoft.com/office/drawing/2014/main" id="{24B2F2C5-13FE-4E19-B93F-7281C43A0BF3}"/>
              </a:ext>
            </a:extLst>
          </p:cNvPr>
          <p:cNvSpPr txBox="1"/>
          <p:nvPr/>
        </p:nvSpPr>
        <p:spPr>
          <a:xfrm>
            <a:off x="61876" y="3554758"/>
            <a:ext cx="2249733" cy="369332"/>
          </a:xfrm>
          <a:prstGeom prst="rect">
            <a:avLst/>
          </a:prstGeom>
          <a:noFill/>
        </p:spPr>
        <p:txBody>
          <a:bodyPr wrap="square" rtlCol="0">
            <a:spAutoFit/>
          </a:bodyPr>
          <a:lstStyle/>
          <a:p>
            <a:r>
              <a:rPr kumimoji="1" lang="en-SG" altLang="ja-JP" dirty="0"/>
              <a:t>Optimization period</a:t>
            </a:r>
            <a:endParaRPr kumimoji="1" lang="ja-JP" altLang="en-US" dirty="0"/>
          </a:p>
        </p:txBody>
      </p:sp>
      <p:sp>
        <p:nvSpPr>
          <p:cNvPr id="15" name="テキスト ボックス 14">
            <a:extLst>
              <a:ext uri="{FF2B5EF4-FFF2-40B4-BE49-F238E27FC236}">
                <a16:creationId xmlns:a16="http://schemas.microsoft.com/office/drawing/2014/main" id="{E18E54A5-7D90-4041-840D-24FEEA4B8A19}"/>
              </a:ext>
            </a:extLst>
          </p:cNvPr>
          <p:cNvSpPr txBox="1"/>
          <p:nvPr/>
        </p:nvSpPr>
        <p:spPr>
          <a:xfrm>
            <a:off x="1904999" y="3414121"/>
            <a:ext cx="3240002" cy="646331"/>
          </a:xfrm>
          <a:prstGeom prst="rect">
            <a:avLst/>
          </a:prstGeom>
          <a:noFill/>
        </p:spPr>
        <p:txBody>
          <a:bodyPr wrap="square" rtlCol="0">
            <a:spAutoFit/>
          </a:bodyPr>
          <a:lstStyle/>
          <a:p>
            <a:pPr algn="ctr"/>
            <a:r>
              <a:rPr kumimoji="1" lang="en-US" altLang="ja-JP" dirty="0"/>
              <a:t>Short-term </a:t>
            </a:r>
          </a:p>
          <a:p>
            <a:pPr algn="ctr"/>
            <a:r>
              <a:rPr kumimoji="1" lang="en-US" altLang="ja-JP" dirty="0"/>
              <a:t>(minutes to hours)</a:t>
            </a:r>
            <a:endParaRPr kumimoji="1" lang="ja-JP" altLang="en-US" sz="1600" dirty="0"/>
          </a:p>
        </p:txBody>
      </p:sp>
      <p:sp>
        <p:nvSpPr>
          <p:cNvPr id="16" name="テキスト ボックス 15">
            <a:extLst>
              <a:ext uri="{FF2B5EF4-FFF2-40B4-BE49-F238E27FC236}">
                <a16:creationId xmlns:a16="http://schemas.microsoft.com/office/drawing/2014/main" id="{87904BEC-323F-4C8D-A727-6C244CA9269E}"/>
              </a:ext>
            </a:extLst>
          </p:cNvPr>
          <p:cNvSpPr txBox="1"/>
          <p:nvPr/>
        </p:nvSpPr>
        <p:spPr>
          <a:xfrm>
            <a:off x="5436758" y="3368297"/>
            <a:ext cx="2970603" cy="646331"/>
          </a:xfrm>
          <a:prstGeom prst="rect">
            <a:avLst/>
          </a:prstGeom>
          <a:noFill/>
        </p:spPr>
        <p:txBody>
          <a:bodyPr wrap="square" rtlCol="0">
            <a:spAutoFit/>
          </a:bodyPr>
          <a:lstStyle/>
          <a:p>
            <a:pPr algn="ctr"/>
            <a:r>
              <a:rPr kumimoji="1" lang="en-US" altLang="ja-JP" dirty="0"/>
              <a:t>Mid-term </a:t>
            </a:r>
          </a:p>
          <a:p>
            <a:pPr algn="ctr"/>
            <a:r>
              <a:rPr kumimoji="1" lang="en-US" altLang="ja-JP" dirty="0"/>
              <a:t>(days to months)</a:t>
            </a:r>
            <a:endParaRPr kumimoji="1" lang="ja-JP" altLang="en-US" sz="1600" dirty="0"/>
          </a:p>
        </p:txBody>
      </p:sp>
      <p:sp>
        <p:nvSpPr>
          <p:cNvPr id="17" name="テキスト ボックス 16">
            <a:extLst>
              <a:ext uri="{FF2B5EF4-FFF2-40B4-BE49-F238E27FC236}">
                <a16:creationId xmlns:a16="http://schemas.microsoft.com/office/drawing/2014/main" id="{AFD64701-AC25-4394-A51B-BF0EF477D47A}"/>
              </a:ext>
            </a:extLst>
          </p:cNvPr>
          <p:cNvSpPr txBox="1"/>
          <p:nvPr/>
        </p:nvSpPr>
        <p:spPr>
          <a:xfrm>
            <a:off x="8765658" y="3404835"/>
            <a:ext cx="3106131" cy="646331"/>
          </a:xfrm>
          <a:prstGeom prst="rect">
            <a:avLst/>
          </a:prstGeom>
          <a:noFill/>
        </p:spPr>
        <p:txBody>
          <a:bodyPr wrap="square" rtlCol="0">
            <a:spAutoFit/>
          </a:bodyPr>
          <a:lstStyle/>
          <a:p>
            <a:pPr algn="ctr"/>
            <a:r>
              <a:rPr kumimoji="1" lang="en-US" altLang="ja-JP" dirty="0"/>
              <a:t>Long-term </a:t>
            </a:r>
          </a:p>
          <a:p>
            <a:pPr algn="ctr"/>
            <a:r>
              <a:rPr kumimoji="1" lang="en-US" altLang="ja-JP" dirty="0"/>
              <a:t>(months to years)</a:t>
            </a:r>
            <a:endParaRPr kumimoji="1" lang="ja-JP" altLang="en-US" dirty="0"/>
          </a:p>
        </p:txBody>
      </p:sp>
      <p:sp>
        <p:nvSpPr>
          <p:cNvPr id="18" name="テキスト ボックス 17">
            <a:extLst>
              <a:ext uri="{FF2B5EF4-FFF2-40B4-BE49-F238E27FC236}">
                <a16:creationId xmlns:a16="http://schemas.microsoft.com/office/drawing/2014/main" id="{1EC5222C-744E-4361-B352-A6F483927883}"/>
              </a:ext>
            </a:extLst>
          </p:cNvPr>
          <p:cNvSpPr txBox="1"/>
          <p:nvPr/>
        </p:nvSpPr>
        <p:spPr>
          <a:xfrm>
            <a:off x="123495" y="4275611"/>
            <a:ext cx="2131451" cy="369332"/>
          </a:xfrm>
          <a:prstGeom prst="rect">
            <a:avLst/>
          </a:prstGeom>
          <a:noFill/>
        </p:spPr>
        <p:txBody>
          <a:bodyPr wrap="square" rtlCol="0">
            <a:spAutoFit/>
          </a:bodyPr>
          <a:lstStyle/>
          <a:p>
            <a:r>
              <a:rPr kumimoji="1" lang="en-SG" altLang="ja-JP" dirty="0"/>
              <a:t>Model strategy</a:t>
            </a:r>
            <a:endParaRPr kumimoji="1" lang="ja-JP" altLang="en-US" dirty="0"/>
          </a:p>
        </p:txBody>
      </p:sp>
      <p:sp>
        <p:nvSpPr>
          <p:cNvPr id="19" name="テキスト ボックス 18">
            <a:extLst>
              <a:ext uri="{FF2B5EF4-FFF2-40B4-BE49-F238E27FC236}">
                <a16:creationId xmlns:a16="http://schemas.microsoft.com/office/drawing/2014/main" id="{4AD2F5F3-38D1-4754-A2B3-A9EBD1372353}"/>
              </a:ext>
            </a:extLst>
          </p:cNvPr>
          <p:cNvSpPr txBox="1"/>
          <p:nvPr/>
        </p:nvSpPr>
        <p:spPr>
          <a:xfrm>
            <a:off x="2364891" y="4302486"/>
            <a:ext cx="2970603" cy="646331"/>
          </a:xfrm>
          <a:prstGeom prst="rect">
            <a:avLst/>
          </a:prstGeom>
          <a:noFill/>
        </p:spPr>
        <p:txBody>
          <a:bodyPr wrap="square" rtlCol="0">
            <a:spAutoFit/>
          </a:bodyPr>
          <a:lstStyle/>
          <a:p>
            <a:pPr algn="ctr"/>
            <a:r>
              <a:rPr kumimoji="1" lang="en-SG" altLang="ja-JP" dirty="0"/>
              <a:t>Closer to statistical models
</a:t>
            </a:r>
            <a:endParaRPr kumimoji="1" lang="ja-JP" altLang="en-US" dirty="0"/>
          </a:p>
        </p:txBody>
      </p:sp>
      <p:sp>
        <p:nvSpPr>
          <p:cNvPr id="20" name="テキスト ボックス 19">
            <a:extLst>
              <a:ext uri="{FF2B5EF4-FFF2-40B4-BE49-F238E27FC236}">
                <a16:creationId xmlns:a16="http://schemas.microsoft.com/office/drawing/2014/main" id="{4341BBDC-17C8-422A-903F-1FED9CE6F01B}"/>
              </a:ext>
            </a:extLst>
          </p:cNvPr>
          <p:cNvSpPr txBox="1"/>
          <p:nvPr/>
        </p:nvSpPr>
        <p:spPr>
          <a:xfrm>
            <a:off x="5882347" y="4162182"/>
            <a:ext cx="2131451" cy="646331"/>
          </a:xfrm>
          <a:prstGeom prst="rect">
            <a:avLst/>
          </a:prstGeom>
          <a:noFill/>
        </p:spPr>
        <p:txBody>
          <a:bodyPr wrap="square" rtlCol="0">
            <a:spAutoFit/>
          </a:bodyPr>
          <a:lstStyle/>
          <a:p>
            <a:pPr algn="ctr"/>
            <a:r>
              <a:rPr kumimoji="1" lang="en-SG" altLang="ja-JP" dirty="0"/>
              <a:t>Statistical/ Physical Models</a:t>
            </a:r>
            <a:endParaRPr kumimoji="1" lang="ja-JP" altLang="en-US" dirty="0"/>
          </a:p>
        </p:txBody>
      </p:sp>
      <p:sp>
        <p:nvSpPr>
          <p:cNvPr id="21" name="テキスト ボックス 20">
            <a:extLst>
              <a:ext uri="{FF2B5EF4-FFF2-40B4-BE49-F238E27FC236}">
                <a16:creationId xmlns:a16="http://schemas.microsoft.com/office/drawing/2014/main" id="{8C62A49F-8CCD-4CD7-938F-B7FDBA817FD4}"/>
              </a:ext>
            </a:extLst>
          </p:cNvPr>
          <p:cNvSpPr txBox="1"/>
          <p:nvPr/>
        </p:nvSpPr>
        <p:spPr>
          <a:xfrm>
            <a:off x="8682548" y="4305939"/>
            <a:ext cx="3200392" cy="369332"/>
          </a:xfrm>
          <a:prstGeom prst="rect">
            <a:avLst/>
          </a:prstGeom>
          <a:noFill/>
        </p:spPr>
        <p:txBody>
          <a:bodyPr wrap="square" rtlCol="0">
            <a:spAutoFit/>
          </a:bodyPr>
          <a:lstStyle/>
          <a:p>
            <a:pPr algn="ctr"/>
            <a:r>
              <a:rPr kumimoji="1" lang="en-US" altLang="ja-JP" dirty="0"/>
              <a:t>Closer to the physical model</a:t>
            </a:r>
            <a:endParaRPr kumimoji="1" lang="ja-JP" altLang="en-US" dirty="0"/>
          </a:p>
        </p:txBody>
      </p:sp>
      <p:sp>
        <p:nvSpPr>
          <p:cNvPr id="22" name="テキスト ボックス 21">
            <a:extLst>
              <a:ext uri="{FF2B5EF4-FFF2-40B4-BE49-F238E27FC236}">
                <a16:creationId xmlns:a16="http://schemas.microsoft.com/office/drawing/2014/main" id="{CB985B73-A856-4A4E-9ED6-9C3BFA04E582}"/>
              </a:ext>
            </a:extLst>
          </p:cNvPr>
          <p:cNvSpPr txBox="1"/>
          <p:nvPr/>
        </p:nvSpPr>
        <p:spPr>
          <a:xfrm>
            <a:off x="130131" y="4954737"/>
            <a:ext cx="1495425" cy="369332"/>
          </a:xfrm>
          <a:prstGeom prst="rect">
            <a:avLst/>
          </a:prstGeom>
          <a:noFill/>
        </p:spPr>
        <p:txBody>
          <a:bodyPr wrap="square" rtlCol="0">
            <a:spAutoFit/>
          </a:bodyPr>
          <a:lstStyle/>
          <a:p>
            <a:r>
              <a:rPr kumimoji="1" lang="en-SG" altLang="ja-JP" dirty="0"/>
              <a:t>Difficulty</a:t>
            </a:r>
            <a:endParaRPr kumimoji="1" lang="ja-JP" altLang="en-US" dirty="0"/>
          </a:p>
        </p:txBody>
      </p:sp>
      <p:sp>
        <p:nvSpPr>
          <p:cNvPr id="23" name="テキスト ボックス 22">
            <a:extLst>
              <a:ext uri="{FF2B5EF4-FFF2-40B4-BE49-F238E27FC236}">
                <a16:creationId xmlns:a16="http://schemas.microsoft.com/office/drawing/2014/main" id="{8CD6E06F-AE0D-4F42-9099-7FA699F21BFE}"/>
              </a:ext>
            </a:extLst>
          </p:cNvPr>
          <p:cNvSpPr txBox="1"/>
          <p:nvPr/>
        </p:nvSpPr>
        <p:spPr>
          <a:xfrm>
            <a:off x="2712436" y="4928766"/>
            <a:ext cx="1712783" cy="369332"/>
          </a:xfrm>
          <a:prstGeom prst="rect">
            <a:avLst/>
          </a:prstGeom>
          <a:noFill/>
        </p:spPr>
        <p:txBody>
          <a:bodyPr wrap="square" rtlCol="0">
            <a:spAutoFit/>
          </a:bodyPr>
          <a:lstStyle/>
          <a:p>
            <a:pPr algn="ctr"/>
            <a:r>
              <a:rPr kumimoji="1" lang="en-SG" altLang="ja-JP" dirty="0"/>
              <a:t>Easy</a:t>
            </a:r>
            <a:endParaRPr kumimoji="1" lang="ja-JP" altLang="en-US" dirty="0"/>
          </a:p>
        </p:txBody>
      </p:sp>
      <p:sp>
        <p:nvSpPr>
          <p:cNvPr id="24" name="テキスト ボックス 23">
            <a:extLst>
              <a:ext uri="{FF2B5EF4-FFF2-40B4-BE49-F238E27FC236}">
                <a16:creationId xmlns:a16="http://schemas.microsoft.com/office/drawing/2014/main" id="{15C8738E-51A8-4CEE-B2F4-09344F8EB305}"/>
              </a:ext>
            </a:extLst>
          </p:cNvPr>
          <p:cNvSpPr txBox="1"/>
          <p:nvPr/>
        </p:nvSpPr>
        <p:spPr>
          <a:xfrm>
            <a:off x="5856335" y="4954737"/>
            <a:ext cx="2131451" cy="369332"/>
          </a:xfrm>
          <a:prstGeom prst="rect">
            <a:avLst/>
          </a:prstGeom>
          <a:noFill/>
        </p:spPr>
        <p:txBody>
          <a:bodyPr wrap="square" rtlCol="0">
            <a:spAutoFit/>
          </a:bodyPr>
          <a:lstStyle/>
          <a:p>
            <a:pPr algn="ctr"/>
            <a:r>
              <a:rPr kumimoji="1" lang="en-SG" altLang="ja-JP" dirty="0"/>
              <a:t>Middle</a:t>
            </a:r>
            <a:endParaRPr kumimoji="1" lang="ja-JP" altLang="en-US" dirty="0"/>
          </a:p>
        </p:txBody>
      </p:sp>
      <p:sp>
        <p:nvSpPr>
          <p:cNvPr id="25" name="テキスト ボックス 24">
            <a:extLst>
              <a:ext uri="{FF2B5EF4-FFF2-40B4-BE49-F238E27FC236}">
                <a16:creationId xmlns:a16="http://schemas.microsoft.com/office/drawing/2014/main" id="{05679080-B76E-4C3E-9E99-C7DC48C0818D}"/>
              </a:ext>
            </a:extLst>
          </p:cNvPr>
          <p:cNvSpPr txBox="1"/>
          <p:nvPr/>
        </p:nvSpPr>
        <p:spPr>
          <a:xfrm>
            <a:off x="9252997" y="4941751"/>
            <a:ext cx="2131451" cy="369332"/>
          </a:xfrm>
          <a:prstGeom prst="rect">
            <a:avLst/>
          </a:prstGeom>
          <a:noFill/>
        </p:spPr>
        <p:txBody>
          <a:bodyPr wrap="square" rtlCol="0">
            <a:spAutoFit/>
          </a:bodyPr>
          <a:lstStyle/>
          <a:p>
            <a:pPr algn="ctr"/>
            <a:r>
              <a:rPr kumimoji="1" lang="en-SG" altLang="ja-JP" dirty="0"/>
              <a:t>Difficult</a:t>
            </a:r>
            <a:endParaRPr kumimoji="1" lang="ja-JP" altLang="en-US" dirty="0"/>
          </a:p>
        </p:txBody>
      </p:sp>
      <p:sp>
        <p:nvSpPr>
          <p:cNvPr id="27" name="矢印: 下カーブ 26">
            <a:extLst>
              <a:ext uri="{FF2B5EF4-FFF2-40B4-BE49-F238E27FC236}">
                <a16:creationId xmlns:a16="http://schemas.microsoft.com/office/drawing/2014/main" id="{3675EAA8-38B5-4264-97EE-C51214F37D51}"/>
              </a:ext>
            </a:extLst>
          </p:cNvPr>
          <p:cNvSpPr/>
          <p:nvPr/>
        </p:nvSpPr>
        <p:spPr>
          <a:xfrm rot="10800000" flipH="1">
            <a:off x="7782569" y="5481821"/>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D0DB0E7A-A0DF-4060-9B30-C287A6489499}"/>
              </a:ext>
            </a:extLst>
          </p:cNvPr>
          <p:cNvCxnSpPr>
            <a:cxnSpLocks/>
          </p:cNvCxnSpPr>
          <p:nvPr/>
        </p:nvCxnSpPr>
        <p:spPr>
          <a:xfrm flipH="1">
            <a:off x="123495" y="2964224"/>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C094A96-E810-4F2E-B3C7-D8FE57FD3514}"/>
              </a:ext>
            </a:extLst>
          </p:cNvPr>
          <p:cNvCxnSpPr>
            <a:cxnSpLocks/>
          </p:cNvCxnSpPr>
          <p:nvPr/>
        </p:nvCxnSpPr>
        <p:spPr>
          <a:xfrm flipH="1">
            <a:off x="123495" y="413523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B1E83E-17BD-4BD4-8FFB-4C21E8692AF6}"/>
              </a:ext>
            </a:extLst>
          </p:cNvPr>
          <p:cNvCxnSpPr>
            <a:cxnSpLocks/>
          </p:cNvCxnSpPr>
          <p:nvPr/>
        </p:nvCxnSpPr>
        <p:spPr>
          <a:xfrm flipH="1">
            <a:off x="123495" y="5386239"/>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C3262FE4-7D71-4FBE-B181-8A212EE0DA55}"/>
              </a:ext>
            </a:extLst>
          </p:cNvPr>
          <p:cNvSpPr/>
          <p:nvPr/>
        </p:nvSpPr>
        <p:spPr>
          <a:xfrm>
            <a:off x="1904999"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最終水質と供給量を考慮</a:t>
            </a:r>
            <a:endParaRPr kumimoji="1" lang="en-US" altLang="ja-JP" b="1" dirty="0">
              <a:solidFill>
                <a:schemeClr val="bg1"/>
              </a:solidFill>
            </a:endParaRPr>
          </a:p>
        </p:txBody>
      </p:sp>
      <p:sp>
        <p:nvSpPr>
          <p:cNvPr id="32" name="正方形/長方形 31">
            <a:extLst>
              <a:ext uri="{FF2B5EF4-FFF2-40B4-BE49-F238E27FC236}">
                <a16:creationId xmlns:a16="http://schemas.microsoft.com/office/drawing/2014/main" id="{568F60F7-72CC-41E9-AB1C-2852E86D7759}"/>
              </a:ext>
            </a:extLst>
          </p:cNvPr>
          <p:cNvSpPr/>
          <p:nvPr/>
        </p:nvSpPr>
        <p:spPr>
          <a:xfrm>
            <a:off x="5273309"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3" name="正方形/長方形 32">
            <a:extLst>
              <a:ext uri="{FF2B5EF4-FFF2-40B4-BE49-F238E27FC236}">
                <a16:creationId xmlns:a16="http://schemas.microsoft.com/office/drawing/2014/main" id="{64B6C56C-D833-43B1-BB21-EA47F44198E2}"/>
              </a:ext>
            </a:extLst>
          </p:cNvPr>
          <p:cNvSpPr/>
          <p:nvPr/>
        </p:nvSpPr>
        <p:spPr>
          <a:xfrm>
            <a:off x="8671397" y="2117907"/>
            <a:ext cx="3240001" cy="6590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4" name="矢印: 下カーブ 33">
            <a:extLst>
              <a:ext uri="{FF2B5EF4-FFF2-40B4-BE49-F238E27FC236}">
                <a16:creationId xmlns:a16="http://schemas.microsoft.com/office/drawing/2014/main" id="{1F5CBCC8-5621-4E9F-87CF-004B0253ED80}"/>
              </a:ext>
            </a:extLst>
          </p:cNvPr>
          <p:cNvSpPr/>
          <p:nvPr/>
        </p:nvSpPr>
        <p:spPr>
          <a:xfrm rot="10800000" flipH="1">
            <a:off x="4199288" y="5486329"/>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8134F67D-D936-4D63-A550-28A94C6FFF03}"/>
              </a:ext>
            </a:extLst>
          </p:cNvPr>
          <p:cNvSpPr/>
          <p:nvPr/>
        </p:nvSpPr>
        <p:spPr>
          <a:xfrm>
            <a:off x="1904999" y="2119691"/>
            <a:ext cx="3240001" cy="659016"/>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lumMod val="75000"/>
                  </a:schemeClr>
                </a:solidFill>
              </a:rPr>
              <a:t>(1) Consider water quality and flow rate in Post-RO</a:t>
            </a:r>
            <a:endParaRPr kumimoji="1" lang="en-US" altLang="ja-JP" b="1" dirty="0">
              <a:solidFill>
                <a:schemeClr val="accent2">
                  <a:lumMod val="75000"/>
                </a:schemeClr>
              </a:solidFill>
            </a:endParaRPr>
          </a:p>
        </p:txBody>
      </p:sp>
      <p:sp>
        <p:nvSpPr>
          <p:cNvPr id="36" name="正方形/長方形 35">
            <a:extLst>
              <a:ext uri="{FF2B5EF4-FFF2-40B4-BE49-F238E27FC236}">
                <a16:creationId xmlns:a16="http://schemas.microsoft.com/office/drawing/2014/main" id="{CE28CD56-0A17-41B3-B135-0A25450ABEB8}"/>
              </a:ext>
            </a:extLst>
          </p:cNvPr>
          <p:cNvSpPr/>
          <p:nvPr/>
        </p:nvSpPr>
        <p:spPr>
          <a:xfrm>
            <a:off x="5273309" y="2119691"/>
            <a:ext cx="3240001" cy="659016"/>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3">
                    <a:lumMod val="75000"/>
                  </a:schemeClr>
                </a:solidFill>
              </a:rPr>
              <a:t>(2) Consider RO Clogging</a:t>
            </a:r>
            <a:endParaRPr kumimoji="1" lang="ja-JP" altLang="en-US" dirty="0">
              <a:solidFill>
                <a:schemeClr val="accent3">
                  <a:lumMod val="75000"/>
                </a:schemeClr>
              </a:solidFill>
            </a:endParaRPr>
          </a:p>
        </p:txBody>
      </p:sp>
      <p:sp>
        <p:nvSpPr>
          <p:cNvPr id="37" name="正方形/長方形 36">
            <a:extLst>
              <a:ext uri="{FF2B5EF4-FFF2-40B4-BE49-F238E27FC236}">
                <a16:creationId xmlns:a16="http://schemas.microsoft.com/office/drawing/2014/main" id="{12ED57AD-DB9E-435B-A412-267333C25EB0}"/>
              </a:ext>
            </a:extLst>
          </p:cNvPr>
          <p:cNvSpPr/>
          <p:nvPr/>
        </p:nvSpPr>
        <p:spPr>
          <a:xfrm>
            <a:off x="8671397" y="2119691"/>
            <a:ext cx="3240001" cy="65901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(3) Consider RO Deterioration</a:t>
            </a:r>
            <a:endParaRPr kumimoji="1" lang="ja-JP" altLang="en-US" dirty="0">
              <a:solidFill>
                <a:schemeClr val="accent4"/>
              </a:solidFill>
            </a:endParaRPr>
          </a:p>
        </p:txBody>
      </p:sp>
      <p:sp>
        <p:nvSpPr>
          <p:cNvPr id="2" name="テキスト ボックス 1">
            <a:extLst>
              <a:ext uri="{FF2B5EF4-FFF2-40B4-BE49-F238E27FC236}">
                <a16:creationId xmlns:a16="http://schemas.microsoft.com/office/drawing/2014/main" id="{579CB073-57A1-2B7A-B170-F17F4C1D61B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RO</a:t>
            </a:r>
            <a:r>
              <a:rPr lang="ja-JP" altLang="en-US" sz="1600" b="1" dirty="0">
                <a:solidFill>
                  <a:schemeClr val="bg1"/>
                </a:solidFill>
              </a:rPr>
              <a:t> </a:t>
            </a:r>
            <a:r>
              <a:rPr lang="en-US" altLang="ja-JP" sz="1600" b="1" dirty="0">
                <a:solidFill>
                  <a:schemeClr val="bg1"/>
                </a:solidFill>
              </a:rPr>
              <a:t>Analytical Policy</a:t>
            </a:r>
            <a:endParaRPr kumimoji="1" lang="ja-JP" altLang="en-US" sz="1600" b="1" dirty="0">
              <a:solidFill>
                <a:schemeClr val="bg1"/>
              </a:solidFill>
            </a:endParaRPr>
          </a:p>
        </p:txBody>
      </p:sp>
    </p:spTree>
    <p:extLst>
      <p:ext uri="{BB962C8B-B14F-4D97-AF65-F5344CB8AC3E}">
        <p14:creationId xmlns:p14="http://schemas.microsoft.com/office/powerpoint/2010/main" val="326608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3DE527A3-6BE4-4094-AA09-5DA04139DE5B}"/>
              </a:ext>
            </a:extLst>
          </p:cNvPr>
          <p:cNvGrpSpPr/>
          <p:nvPr/>
        </p:nvGrpSpPr>
        <p:grpSpPr>
          <a:xfrm>
            <a:off x="0" y="802307"/>
            <a:ext cx="12192000" cy="3005742"/>
            <a:chOff x="0" y="1012760"/>
            <a:chExt cx="12192000" cy="3005742"/>
          </a:xfrm>
        </p:grpSpPr>
        <p:pic>
          <p:nvPicPr>
            <p:cNvPr id="5" name="図 4" descr="グラフ, 散布図&#10;&#10;自動的に生成された説明">
              <a:extLst>
                <a:ext uri="{FF2B5EF4-FFF2-40B4-BE49-F238E27FC236}">
                  <a16:creationId xmlns:a16="http://schemas.microsoft.com/office/drawing/2014/main" id="{EBA4676F-CAB9-424E-B00D-4E5A03399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760"/>
              <a:ext cx="4112368" cy="3005742"/>
            </a:xfrm>
            <a:prstGeom prst="rect">
              <a:avLst/>
            </a:prstGeom>
          </p:spPr>
        </p:pic>
        <p:pic>
          <p:nvPicPr>
            <p:cNvPr id="7" name="図 6" descr="グラフ, 散布図&#10;&#10;自動的に生成された説明">
              <a:extLst>
                <a:ext uri="{FF2B5EF4-FFF2-40B4-BE49-F238E27FC236}">
                  <a16:creationId xmlns:a16="http://schemas.microsoft.com/office/drawing/2014/main" id="{4861CAE0-0729-499B-BDF1-EAD4A8F9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816" y="1012760"/>
              <a:ext cx="4112368" cy="3005742"/>
            </a:xfrm>
            <a:prstGeom prst="rect">
              <a:avLst/>
            </a:prstGeom>
          </p:spPr>
        </p:pic>
        <p:pic>
          <p:nvPicPr>
            <p:cNvPr id="9" name="図 8" descr="グラフ, 散布図&#10;&#10;自動的に生成された説明">
              <a:extLst>
                <a:ext uri="{FF2B5EF4-FFF2-40B4-BE49-F238E27FC236}">
                  <a16:creationId xmlns:a16="http://schemas.microsoft.com/office/drawing/2014/main" id="{C85BFB2C-98E4-4BC9-B09A-6A38148AF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9632" y="1012760"/>
              <a:ext cx="4112368" cy="3005742"/>
            </a:xfrm>
            <a:prstGeom prst="rect">
              <a:avLst/>
            </a:prstGeom>
          </p:spPr>
        </p:pic>
        <p:sp>
          <p:nvSpPr>
            <p:cNvPr id="10" name="テキスト ボックス 9">
              <a:extLst>
                <a:ext uri="{FF2B5EF4-FFF2-40B4-BE49-F238E27FC236}">
                  <a16:creationId xmlns:a16="http://schemas.microsoft.com/office/drawing/2014/main" id="{E7BFE87A-36F3-480B-8EB9-1D03E325479F}"/>
                </a:ext>
              </a:extLst>
            </p:cNvPr>
            <p:cNvSpPr txBox="1"/>
            <p:nvPr/>
          </p:nvSpPr>
          <p:spPr>
            <a:xfrm flipV="1">
              <a:off x="25201"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1" name="テキスト ボックス 10">
              <a:extLst>
                <a:ext uri="{FF2B5EF4-FFF2-40B4-BE49-F238E27FC236}">
                  <a16:creationId xmlns:a16="http://schemas.microsoft.com/office/drawing/2014/main" id="{B1EFF8F8-8153-46FA-ABD2-65D81059B55C}"/>
                </a:ext>
              </a:extLst>
            </p:cNvPr>
            <p:cNvSpPr txBox="1"/>
            <p:nvPr/>
          </p:nvSpPr>
          <p:spPr>
            <a:xfrm flipV="1">
              <a:off x="4065017"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2" name="テキスト ボックス 11">
              <a:extLst>
                <a:ext uri="{FF2B5EF4-FFF2-40B4-BE49-F238E27FC236}">
                  <a16:creationId xmlns:a16="http://schemas.microsoft.com/office/drawing/2014/main" id="{6D1BCFCE-0D43-446F-B7FE-292C46F12744}"/>
                </a:ext>
              </a:extLst>
            </p:cNvPr>
            <p:cNvSpPr txBox="1"/>
            <p:nvPr/>
          </p:nvSpPr>
          <p:spPr>
            <a:xfrm flipV="1">
              <a:off x="8096593" y="1352898"/>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sp>
        <p:nvSpPr>
          <p:cNvPr id="14" name="テキスト ボックス 13">
            <a:extLst>
              <a:ext uri="{FF2B5EF4-FFF2-40B4-BE49-F238E27FC236}">
                <a16:creationId xmlns:a16="http://schemas.microsoft.com/office/drawing/2014/main" id="{9B68A286-3567-4AD1-BC13-01B150DFE5D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15" name="タイトル 4">
            <a:extLst>
              <a:ext uri="{FF2B5EF4-FFF2-40B4-BE49-F238E27FC236}">
                <a16:creationId xmlns:a16="http://schemas.microsoft.com/office/drawing/2014/main" id="{CDCE0D7E-A66F-4F33-A414-091129E4617F}"/>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Pressure Trend (Feed)</a:t>
            </a:r>
          </a:p>
        </p:txBody>
      </p:sp>
    </p:spTree>
    <p:extLst>
      <p:ext uri="{BB962C8B-B14F-4D97-AF65-F5344CB8AC3E}">
        <p14:creationId xmlns:p14="http://schemas.microsoft.com/office/powerpoint/2010/main" val="194395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t>RO Permeate Water Quality Prediction</a:t>
            </a:r>
          </a:p>
          <a:p>
            <a:r>
              <a:rPr kumimoji="1" lang="en-US" altLang="ja-JP" dirty="0"/>
              <a:t>RO Membrane Fouling Modeling</a:t>
            </a:r>
          </a:p>
          <a:p>
            <a:r>
              <a:rPr lang="en-US" altLang="ja-JP" dirty="0"/>
              <a:t>RO Optimization Concept</a:t>
            </a:r>
          </a:p>
          <a:p>
            <a:r>
              <a:rPr lang="en-US" altLang="ja-JP" dirty="0"/>
              <a:t>Q&amp;A / Discussion</a:t>
            </a:r>
            <a:endParaRPr kumimoji="1" lang="ja-JP" altLang="en-US" dirty="0"/>
          </a:p>
        </p:txBody>
      </p:sp>
    </p:spTree>
    <p:extLst>
      <p:ext uri="{BB962C8B-B14F-4D97-AF65-F5344CB8AC3E}">
        <p14:creationId xmlns:p14="http://schemas.microsoft.com/office/powerpoint/2010/main" val="1686705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30</a:t>
            </a:fld>
            <a:endParaRPr kumimoji="1" lang="ja-JP" altLang="en-US"/>
          </a:p>
        </p:txBody>
      </p:sp>
      <p:grpSp>
        <p:nvGrpSpPr>
          <p:cNvPr id="20" name="グループ化 19">
            <a:extLst>
              <a:ext uri="{FF2B5EF4-FFF2-40B4-BE49-F238E27FC236}">
                <a16:creationId xmlns:a16="http://schemas.microsoft.com/office/drawing/2014/main" id="{DC8AC5DD-1860-49B4-8731-FE4835F675BC}"/>
              </a:ext>
            </a:extLst>
          </p:cNvPr>
          <p:cNvGrpSpPr/>
          <p:nvPr/>
        </p:nvGrpSpPr>
        <p:grpSpPr>
          <a:xfrm>
            <a:off x="0" y="3853110"/>
            <a:ext cx="8151600" cy="3004890"/>
            <a:chOff x="0" y="984614"/>
            <a:chExt cx="8151600" cy="3004890"/>
          </a:xfrm>
        </p:grpSpPr>
        <p:pic>
          <p:nvPicPr>
            <p:cNvPr id="15" name="図 14" descr="グラフ, 散布図&#10;&#10;自動的に生成された説明">
              <a:extLst>
                <a:ext uri="{FF2B5EF4-FFF2-40B4-BE49-F238E27FC236}">
                  <a16:creationId xmlns:a16="http://schemas.microsoft.com/office/drawing/2014/main" id="{F5C221B1-A580-4B0A-821C-569A2D12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614"/>
              <a:ext cx="4111200" cy="3004889"/>
            </a:xfrm>
            <a:prstGeom prst="rect">
              <a:avLst/>
            </a:prstGeom>
          </p:spPr>
        </p:pic>
        <p:pic>
          <p:nvPicPr>
            <p:cNvPr id="17" name="図 16" descr="グラフ, 散布図&#10;&#10;自動的に生成された説明">
              <a:extLst>
                <a:ext uri="{FF2B5EF4-FFF2-40B4-BE49-F238E27FC236}">
                  <a16:creationId xmlns:a16="http://schemas.microsoft.com/office/drawing/2014/main" id="{AB2179FF-E392-416B-BDAA-E9065DA70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400" y="984615"/>
              <a:ext cx="4111200" cy="3004889"/>
            </a:xfrm>
            <a:prstGeom prst="rect">
              <a:avLst/>
            </a:prstGeom>
          </p:spPr>
        </p:pic>
        <p:sp>
          <p:nvSpPr>
            <p:cNvPr id="18" name="テキスト ボックス 17">
              <a:extLst>
                <a:ext uri="{FF2B5EF4-FFF2-40B4-BE49-F238E27FC236}">
                  <a16:creationId xmlns:a16="http://schemas.microsoft.com/office/drawing/2014/main" id="{911FA75B-A0AF-4658-A90C-40BAC87FE623}"/>
                </a:ext>
              </a:extLst>
            </p:cNvPr>
            <p:cNvSpPr txBox="1"/>
            <p:nvPr/>
          </p:nvSpPr>
          <p:spPr>
            <a:xfrm flipV="1">
              <a:off x="25201" y="1142445"/>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9" name="テキスト ボックス 18">
              <a:extLst>
                <a:ext uri="{FF2B5EF4-FFF2-40B4-BE49-F238E27FC236}">
                  <a16:creationId xmlns:a16="http://schemas.microsoft.com/office/drawing/2014/main" id="{A0BA2EDA-6AA3-4DCC-ADFE-FF49290EAFE1}"/>
                </a:ext>
              </a:extLst>
            </p:cNvPr>
            <p:cNvSpPr txBox="1"/>
            <p:nvPr/>
          </p:nvSpPr>
          <p:spPr>
            <a:xfrm flipV="1">
              <a:off x="4065017" y="1142445"/>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grpSp>
        <p:nvGrpSpPr>
          <p:cNvPr id="10" name="グループ化 9">
            <a:extLst>
              <a:ext uri="{FF2B5EF4-FFF2-40B4-BE49-F238E27FC236}">
                <a16:creationId xmlns:a16="http://schemas.microsoft.com/office/drawing/2014/main" id="{F3EA491A-34BD-4E87-B0C1-DF44699FA85C}"/>
              </a:ext>
            </a:extLst>
          </p:cNvPr>
          <p:cNvGrpSpPr/>
          <p:nvPr/>
        </p:nvGrpSpPr>
        <p:grpSpPr>
          <a:xfrm>
            <a:off x="0" y="720743"/>
            <a:ext cx="12192000" cy="3053452"/>
            <a:chOff x="0" y="3804548"/>
            <a:chExt cx="12192000" cy="3053452"/>
          </a:xfrm>
        </p:grpSpPr>
        <p:pic>
          <p:nvPicPr>
            <p:cNvPr id="11" name="図 10">
              <a:extLst>
                <a:ext uri="{FF2B5EF4-FFF2-40B4-BE49-F238E27FC236}">
                  <a16:creationId xmlns:a16="http://schemas.microsoft.com/office/drawing/2014/main" id="{C0605AE4-E053-4F4F-9E9B-3CEACFA79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4548"/>
              <a:ext cx="4112368" cy="3053452"/>
            </a:xfrm>
            <a:prstGeom prst="rect">
              <a:avLst/>
            </a:prstGeom>
          </p:spPr>
        </p:pic>
        <p:pic>
          <p:nvPicPr>
            <p:cNvPr id="12" name="図 11">
              <a:extLst>
                <a:ext uri="{FF2B5EF4-FFF2-40B4-BE49-F238E27FC236}">
                  <a16:creationId xmlns:a16="http://schemas.microsoft.com/office/drawing/2014/main" id="{6D03C18A-686A-47B3-9D19-17FA710B9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9816" y="3804548"/>
              <a:ext cx="4112368" cy="3053452"/>
            </a:xfrm>
            <a:prstGeom prst="rect">
              <a:avLst/>
            </a:prstGeom>
          </p:spPr>
        </p:pic>
        <p:pic>
          <p:nvPicPr>
            <p:cNvPr id="13" name="図 12">
              <a:extLst>
                <a:ext uri="{FF2B5EF4-FFF2-40B4-BE49-F238E27FC236}">
                  <a16:creationId xmlns:a16="http://schemas.microsoft.com/office/drawing/2014/main" id="{E0804D2D-86A6-4487-BFAB-0C5A3431E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632" y="3804548"/>
              <a:ext cx="4112368" cy="3053452"/>
            </a:xfrm>
            <a:prstGeom prst="rect">
              <a:avLst/>
            </a:prstGeom>
          </p:spPr>
        </p:pic>
        <p:sp>
          <p:nvSpPr>
            <p:cNvPr id="14" name="テキスト ボックス 13">
              <a:extLst>
                <a:ext uri="{FF2B5EF4-FFF2-40B4-BE49-F238E27FC236}">
                  <a16:creationId xmlns:a16="http://schemas.microsoft.com/office/drawing/2014/main" id="{B70A6998-D36A-47FA-9A22-6115325B6D51}"/>
                </a:ext>
              </a:extLst>
            </p:cNvPr>
            <p:cNvSpPr txBox="1"/>
            <p:nvPr/>
          </p:nvSpPr>
          <p:spPr>
            <a:xfrm flipV="1">
              <a:off x="26928"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16" name="テキスト ボックス 15">
              <a:extLst>
                <a:ext uri="{FF2B5EF4-FFF2-40B4-BE49-F238E27FC236}">
                  <a16:creationId xmlns:a16="http://schemas.microsoft.com/office/drawing/2014/main" id="{BE50F41F-57B9-45CB-AC4C-403846EC35CD}"/>
                </a:ext>
              </a:extLst>
            </p:cNvPr>
            <p:cNvSpPr txBox="1"/>
            <p:nvPr/>
          </p:nvSpPr>
          <p:spPr>
            <a:xfrm flipV="1">
              <a:off x="4066744"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sp>
          <p:nvSpPr>
            <p:cNvPr id="21" name="テキスト ボックス 20">
              <a:extLst>
                <a:ext uri="{FF2B5EF4-FFF2-40B4-BE49-F238E27FC236}">
                  <a16:creationId xmlns:a16="http://schemas.microsoft.com/office/drawing/2014/main" id="{0276C77F-55AA-4583-B424-29B30240A505}"/>
                </a:ext>
              </a:extLst>
            </p:cNvPr>
            <p:cNvSpPr txBox="1"/>
            <p:nvPr/>
          </p:nvSpPr>
          <p:spPr>
            <a:xfrm flipV="1">
              <a:off x="8098320" y="4035110"/>
              <a:ext cx="161583" cy="246862"/>
            </a:xfrm>
            <a:prstGeom prst="rect">
              <a:avLst/>
            </a:prstGeom>
            <a:noFill/>
          </p:spPr>
          <p:txBody>
            <a:bodyPr vert="eaVert" wrap="none" lIns="0" tIns="0" rIns="0" bIns="0" rtlCol="0">
              <a:spAutoFit/>
            </a:bodyPr>
            <a:lstStyle/>
            <a:p>
              <a:r>
                <a:rPr kumimoji="1" lang="en-US" altLang="ja-JP" sz="1050" dirty="0"/>
                <a:t>[psi]</a:t>
              </a:r>
              <a:endParaRPr kumimoji="1" lang="ja-JP" altLang="en-US" sz="1050" dirty="0"/>
            </a:p>
          </p:txBody>
        </p:sp>
      </p:grpSp>
      <p:sp>
        <p:nvSpPr>
          <p:cNvPr id="22" name="テキスト ボックス 21">
            <a:extLst>
              <a:ext uri="{FF2B5EF4-FFF2-40B4-BE49-F238E27FC236}">
                <a16:creationId xmlns:a16="http://schemas.microsoft.com/office/drawing/2014/main" id="{9825FF41-6536-443F-80CD-6E7F9F3311F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23" name="タイトル 4">
            <a:extLst>
              <a:ext uri="{FF2B5EF4-FFF2-40B4-BE49-F238E27FC236}">
                <a16:creationId xmlns:a16="http://schemas.microsoft.com/office/drawing/2014/main" id="{9AF6BDAD-FA84-4D97-8850-C17F941BA41B}"/>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Pressure Trend (</a:t>
            </a:r>
            <a:r>
              <a:rPr lang="en-US" altLang="ja-JP" dirty="0"/>
              <a:t>Permeate, 2</a:t>
            </a:r>
            <a:r>
              <a:rPr lang="en-US" altLang="ja-JP" baseline="30000" dirty="0"/>
              <a:t>nd</a:t>
            </a:r>
            <a:r>
              <a:rPr lang="en-US" altLang="ja-JP" dirty="0"/>
              <a:t> and 3</a:t>
            </a:r>
            <a:r>
              <a:rPr lang="en-US" altLang="ja-JP" baseline="30000" dirty="0"/>
              <a:t>rd</a:t>
            </a:r>
            <a:r>
              <a:rPr lang="en-US" altLang="ja-JP" dirty="0"/>
              <a:t> Stage </a:t>
            </a:r>
            <a:r>
              <a:rPr kumimoji="1" lang="en-US" altLang="ja-JP" dirty="0"/>
              <a:t>Concentrate</a:t>
            </a:r>
            <a:r>
              <a:rPr lang="en-US" dirty="0"/>
              <a:t>)</a:t>
            </a:r>
          </a:p>
        </p:txBody>
      </p:sp>
    </p:spTree>
    <p:extLst>
      <p:ext uri="{BB962C8B-B14F-4D97-AF65-F5344CB8AC3E}">
        <p14:creationId xmlns:p14="http://schemas.microsoft.com/office/powerpoint/2010/main" val="2557861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31</a:t>
            </a:fld>
            <a:endParaRPr kumimoji="1" lang="ja-JP" altLang="en-US"/>
          </a:p>
        </p:txBody>
      </p:sp>
      <p:pic>
        <p:nvPicPr>
          <p:cNvPr id="7" name="図 6" descr="グラフ, 散布図&#10;&#10;自動的に生成された説明">
            <a:extLst>
              <a:ext uri="{FF2B5EF4-FFF2-40B4-BE49-F238E27FC236}">
                <a16:creationId xmlns:a16="http://schemas.microsoft.com/office/drawing/2014/main" id="{F9B6C7CF-36A2-4CD4-8346-A58D6580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 y="749440"/>
            <a:ext cx="4111200" cy="3052589"/>
          </a:xfrm>
          <a:prstGeom prst="rect">
            <a:avLst/>
          </a:prstGeom>
        </p:spPr>
      </p:pic>
      <p:pic>
        <p:nvPicPr>
          <p:cNvPr id="12" name="図 11" descr="グラフ, 散布図&#10;&#10;自動的に生成された説明">
            <a:extLst>
              <a:ext uri="{FF2B5EF4-FFF2-40B4-BE49-F238E27FC236}">
                <a16:creationId xmlns:a16="http://schemas.microsoft.com/office/drawing/2014/main" id="{5F7F6D05-2636-47FE-A548-FABA77E34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400" y="749440"/>
            <a:ext cx="4111200" cy="3052589"/>
          </a:xfrm>
          <a:prstGeom prst="rect">
            <a:avLst/>
          </a:prstGeom>
        </p:spPr>
      </p:pic>
      <p:pic>
        <p:nvPicPr>
          <p:cNvPr id="14" name="図 13">
            <a:extLst>
              <a:ext uri="{FF2B5EF4-FFF2-40B4-BE49-F238E27FC236}">
                <a16:creationId xmlns:a16="http://schemas.microsoft.com/office/drawing/2014/main" id="{43F32968-5F6E-4AD7-AFEA-1B9C467A7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801" y="749440"/>
            <a:ext cx="4111200" cy="3052589"/>
          </a:xfrm>
          <a:prstGeom prst="rect">
            <a:avLst/>
          </a:prstGeom>
        </p:spPr>
      </p:pic>
      <p:sp>
        <p:nvSpPr>
          <p:cNvPr id="15" name="テキスト ボックス 14">
            <a:extLst>
              <a:ext uri="{FF2B5EF4-FFF2-40B4-BE49-F238E27FC236}">
                <a16:creationId xmlns:a16="http://schemas.microsoft.com/office/drawing/2014/main" id="{D6404535-759B-4476-B428-B65000B13E6C}"/>
              </a:ext>
            </a:extLst>
          </p:cNvPr>
          <p:cNvSpPr txBox="1"/>
          <p:nvPr/>
        </p:nvSpPr>
        <p:spPr>
          <a:xfrm flipV="1">
            <a:off x="4076685" y="962686"/>
            <a:ext cx="161583" cy="336631"/>
          </a:xfrm>
          <a:prstGeom prst="rect">
            <a:avLst/>
          </a:prstGeom>
          <a:noFill/>
        </p:spPr>
        <p:txBody>
          <a:bodyPr vert="eaVert" wrap="none" lIns="0" tIns="0" rIns="0" bIns="0" rtlCol="0">
            <a:spAutoFit/>
          </a:bodyPr>
          <a:lstStyle/>
          <a:p>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6" name="テキスト ボックス 15">
            <a:extLst>
              <a:ext uri="{FF2B5EF4-FFF2-40B4-BE49-F238E27FC236}">
                <a16:creationId xmlns:a16="http://schemas.microsoft.com/office/drawing/2014/main" id="{F5C2ECA8-83C4-42A4-BC23-C093FE2A0382}"/>
              </a:ext>
            </a:extLst>
          </p:cNvPr>
          <p:cNvSpPr txBox="1"/>
          <p:nvPr/>
        </p:nvSpPr>
        <p:spPr>
          <a:xfrm flipV="1">
            <a:off x="8102572" y="962685"/>
            <a:ext cx="161583" cy="336631"/>
          </a:xfrm>
          <a:prstGeom prst="rect">
            <a:avLst/>
          </a:prstGeom>
          <a:noFill/>
        </p:spPr>
        <p:txBody>
          <a:bodyPr vert="eaVert" wrap="none" lIns="0" tIns="0" rIns="0" bIns="0" rtlCol="0">
            <a:spAutoFit/>
          </a:bodyPr>
          <a:lstStyle/>
          <a:p>
            <a:r>
              <a:rPr kumimoji="1" lang="en-US" altLang="ja-JP" sz="1050" dirty="0"/>
              <a:t>[</a:t>
            </a:r>
            <a:r>
              <a:rPr kumimoji="1" lang="en-US" altLang="ja-JP" sz="1050" dirty="0" err="1"/>
              <a:t>gpm</a:t>
            </a:r>
            <a:r>
              <a:rPr kumimoji="1" lang="en-US" altLang="ja-JP" sz="1050" dirty="0"/>
              <a:t>]</a:t>
            </a:r>
            <a:endParaRPr kumimoji="1" lang="ja-JP" altLang="en-US" sz="1050" dirty="0"/>
          </a:p>
        </p:txBody>
      </p:sp>
      <p:grpSp>
        <p:nvGrpSpPr>
          <p:cNvPr id="19" name="グループ化 18">
            <a:extLst>
              <a:ext uri="{FF2B5EF4-FFF2-40B4-BE49-F238E27FC236}">
                <a16:creationId xmlns:a16="http://schemas.microsoft.com/office/drawing/2014/main" id="{D33D1F3F-47CE-4E6D-BDD4-B74F9B5659B9}"/>
              </a:ext>
            </a:extLst>
          </p:cNvPr>
          <p:cNvGrpSpPr/>
          <p:nvPr/>
        </p:nvGrpSpPr>
        <p:grpSpPr>
          <a:xfrm>
            <a:off x="36284" y="962685"/>
            <a:ext cx="161583" cy="1973297"/>
            <a:chOff x="36284" y="962685"/>
            <a:chExt cx="161583" cy="1973297"/>
          </a:xfrm>
        </p:grpSpPr>
        <p:sp>
          <p:nvSpPr>
            <p:cNvPr id="17" name="テキスト ボックス 16">
              <a:extLst>
                <a:ext uri="{FF2B5EF4-FFF2-40B4-BE49-F238E27FC236}">
                  <a16:creationId xmlns:a16="http://schemas.microsoft.com/office/drawing/2014/main" id="{4A228317-CB09-47AE-B040-4FF7508627A9}"/>
                </a:ext>
              </a:extLst>
            </p:cNvPr>
            <p:cNvSpPr txBox="1"/>
            <p:nvPr/>
          </p:nvSpPr>
          <p:spPr>
            <a:xfrm flipV="1">
              <a:off x="36284" y="962685"/>
              <a:ext cx="161583" cy="1973297"/>
            </a:xfrm>
            <a:prstGeom prst="rect">
              <a:avLst/>
            </a:prstGeom>
            <a:solidFill>
              <a:schemeClr val="bg1"/>
            </a:solidFill>
          </p:spPr>
          <p:txBody>
            <a:bodyPr vert="eaVert" wrap="none" lIns="0" tIns="0" rIns="0" bIns="0" rtlCol="0">
              <a:spAutoFit/>
            </a:bodyPr>
            <a:lstStyle/>
            <a:p>
              <a:r>
                <a:rPr kumimoji="1" lang="en-US" altLang="ja-JP" sz="1000" dirty="0"/>
                <a:t>RO Stage    Feed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8" name="テキスト ボックス 17">
              <a:extLst>
                <a:ext uri="{FF2B5EF4-FFF2-40B4-BE49-F238E27FC236}">
                  <a16:creationId xmlns:a16="http://schemas.microsoft.com/office/drawing/2014/main" id="{F7F0EE4E-5F9E-4A26-AECF-889B094B37BC}"/>
                </a:ext>
              </a:extLst>
            </p:cNvPr>
            <p:cNvSpPr txBox="1"/>
            <p:nvPr/>
          </p:nvSpPr>
          <p:spPr>
            <a:xfrm rot="16200000">
              <a:off x="77962" y="2245081"/>
              <a:ext cx="70532" cy="153888"/>
            </a:xfrm>
            <a:prstGeom prst="rect">
              <a:avLst/>
            </a:prstGeom>
            <a:noFill/>
          </p:spPr>
          <p:txBody>
            <a:bodyPr wrap="none" lIns="0" tIns="0" rIns="0" bIns="0" rtlCol="0">
              <a:spAutoFit/>
            </a:bodyPr>
            <a:lstStyle/>
            <a:p>
              <a:r>
                <a:rPr kumimoji="1" lang="en-US" altLang="ja-JP" sz="1000" dirty="0"/>
                <a:t>1</a:t>
              </a:r>
              <a:endParaRPr kumimoji="1" lang="ja-JP" altLang="en-US" sz="1600" dirty="0"/>
            </a:p>
          </p:txBody>
        </p:sp>
      </p:grpSp>
      <p:sp>
        <p:nvSpPr>
          <p:cNvPr id="13" name="テキスト ボックス 12">
            <a:extLst>
              <a:ext uri="{FF2B5EF4-FFF2-40B4-BE49-F238E27FC236}">
                <a16:creationId xmlns:a16="http://schemas.microsoft.com/office/drawing/2014/main" id="{044BCEF1-46AD-4A98-BB36-CD2B40734D3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20" name="タイトル 4">
            <a:extLst>
              <a:ext uri="{FF2B5EF4-FFF2-40B4-BE49-F238E27FC236}">
                <a16:creationId xmlns:a16="http://schemas.microsoft.com/office/drawing/2014/main" id="{A1B89025-3EDF-47AC-A3F7-A53114A2CDE4}"/>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Flow Rate Trend (</a:t>
            </a:r>
            <a:r>
              <a:rPr lang="en-US" altLang="ja-JP" dirty="0"/>
              <a:t>Feed</a:t>
            </a:r>
            <a:r>
              <a:rPr lang="en-US" dirty="0"/>
              <a:t>)</a:t>
            </a:r>
          </a:p>
        </p:txBody>
      </p:sp>
    </p:spTree>
    <p:extLst>
      <p:ext uri="{BB962C8B-B14F-4D97-AF65-F5344CB8AC3E}">
        <p14:creationId xmlns:p14="http://schemas.microsoft.com/office/powerpoint/2010/main" val="934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8AC2D86-F36E-4B58-86C8-BBFEEDD1CADB}"/>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 name="スライド番号プレースホルダー 2">
            <a:extLst>
              <a:ext uri="{FF2B5EF4-FFF2-40B4-BE49-F238E27FC236}">
                <a16:creationId xmlns:a16="http://schemas.microsoft.com/office/drawing/2014/main" id="{B0B3CCA8-0687-43BD-A58D-B84831C6FD66}"/>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32</a:t>
            </a:fld>
            <a:endParaRPr kumimoji="1" lang="ja-JP" altLang="en-US"/>
          </a:p>
        </p:txBody>
      </p:sp>
      <p:pic>
        <p:nvPicPr>
          <p:cNvPr id="6" name="図 5">
            <a:extLst>
              <a:ext uri="{FF2B5EF4-FFF2-40B4-BE49-F238E27FC236}">
                <a16:creationId xmlns:a16="http://schemas.microsoft.com/office/drawing/2014/main" id="{DEB60E8A-AD41-450E-AAB1-59A30F8B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069"/>
            <a:ext cx="4141287" cy="3006000"/>
          </a:xfrm>
          <a:prstGeom prst="rect">
            <a:avLst/>
          </a:prstGeom>
        </p:spPr>
      </p:pic>
      <p:pic>
        <p:nvPicPr>
          <p:cNvPr id="8" name="図 7" descr="グラフ, 散布図&#10;&#10;自動的に生成された説明">
            <a:extLst>
              <a:ext uri="{FF2B5EF4-FFF2-40B4-BE49-F238E27FC236}">
                <a16:creationId xmlns:a16="http://schemas.microsoft.com/office/drawing/2014/main" id="{B26B796A-A926-42B5-BAD0-6757B634E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530" y="880069"/>
            <a:ext cx="4048456" cy="3006000"/>
          </a:xfrm>
          <a:prstGeom prst="rect">
            <a:avLst/>
          </a:prstGeom>
        </p:spPr>
      </p:pic>
      <p:pic>
        <p:nvPicPr>
          <p:cNvPr id="10" name="図 9" descr="グラフ, 散布図&#10;&#10;自動的に生成された説明">
            <a:extLst>
              <a:ext uri="{FF2B5EF4-FFF2-40B4-BE49-F238E27FC236}">
                <a16:creationId xmlns:a16="http://schemas.microsoft.com/office/drawing/2014/main" id="{0C003189-09F0-4193-9913-461074FD0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228" y="880069"/>
            <a:ext cx="3991342" cy="3006000"/>
          </a:xfrm>
          <a:prstGeom prst="rect">
            <a:avLst/>
          </a:prstGeom>
        </p:spPr>
      </p:pic>
      <p:sp>
        <p:nvSpPr>
          <p:cNvPr id="9" name="テキスト ボックス 8">
            <a:extLst>
              <a:ext uri="{FF2B5EF4-FFF2-40B4-BE49-F238E27FC236}">
                <a16:creationId xmlns:a16="http://schemas.microsoft.com/office/drawing/2014/main" id="{350C3FD0-57D3-47FF-BCCF-77D1A7654699}"/>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Supplementary: LVMWD Data RO Analysis</a:t>
            </a:r>
            <a:endParaRPr kumimoji="1" lang="ja-JP" altLang="en-US" sz="1600" b="1" dirty="0">
              <a:solidFill>
                <a:schemeClr val="bg1"/>
              </a:solidFill>
            </a:endParaRPr>
          </a:p>
        </p:txBody>
      </p:sp>
      <p:sp>
        <p:nvSpPr>
          <p:cNvPr id="11" name="タイトル 4">
            <a:extLst>
              <a:ext uri="{FF2B5EF4-FFF2-40B4-BE49-F238E27FC236}">
                <a16:creationId xmlns:a16="http://schemas.microsoft.com/office/drawing/2014/main" id="{C4028C6D-6C2F-418E-8476-2CE30AF19A9D}"/>
              </a:ext>
            </a:extLst>
          </p:cNvPr>
          <p:cNvSpPr txBox="1">
            <a:spLocks/>
          </p:cNvSpPr>
          <p:nvPr/>
        </p:nvSpPr>
        <p:spPr>
          <a:xfrm>
            <a:off x="517055" y="246141"/>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dirty="0"/>
              <a:t>Flow Rate Trend (</a:t>
            </a:r>
            <a:r>
              <a:rPr lang="en-US" altLang="ja-JP" dirty="0"/>
              <a:t>Permeate</a:t>
            </a:r>
            <a:r>
              <a:rPr lang="en-US" dirty="0"/>
              <a:t>)</a:t>
            </a:r>
          </a:p>
        </p:txBody>
      </p:sp>
      <p:grpSp>
        <p:nvGrpSpPr>
          <p:cNvPr id="14" name="グループ化 13">
            <a:extLst>
              <a:ext uri="{FF2B5EF4-FFF2-40B4-BE49-F238E27FC236}">
                <a16:creationId xmlns:a16="http://schemas.microsoft.com/office/drawing/2014/main" id="{04828F7F-5008-4DE0-B52C-421D38D1D628}"/>
              </a:ext>
            </a:extLst>
          </p:cNvPr>
          <p:cNvGrpSpPr/>
          <p:nvPr/>
        </p:nvGrpSpPr>
        <p:grpSpPr>
          <a:xfrm>
            <a:off x="32656" y="1058360"/>
            <a:ext cx="161583" cy="2271456"/>
            <a:chOff x="36284" y="962685"/>
            <a:chExt cx="161583" cy="2271456"/>
          </a:xfrm>
        </p:grpSpPr>
        <p:sp>
          <p:nvSpPr>
            <p:cNvPr id="15" name="テキスト ボックス 14">
              <a:extLst>
                <a:ext uri="{FF2B5EF4-FFF2-40B4-BE49-F238E27FC236}">
                  <a16:creationId xmlns:a16="http://schemas.microsoft.com/office/drawing/2014/main" id="{E280D3C1-86EA-4544-95C8-730989776A52}"/>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16" name="テキスト ボックス 15">
              <a:extLst>
                <a:ext uri="{FF2B5EF4-FFF2-40B4-BE49-F238E27FC236}">
                  <a16:creationId xmlns:a16="http://schemas.microsoft.com/office/drawing/2014/main" id="{0CE9B719-4ED2-4E12-9A33-B1A0C2723B34}"/>
                </a:ext>
              </a:extLst>
            </p:cNvPr>
            <p:cNvSpPr txBox="1"/>
            <p:nvPr/>
          </p:nvSpPr>
          <p:spPr>
            <a:xfrm rot="16200000">
              <a:off x="77962" y="2555323"/>
              <a:ext cx="70532" cy="153888"/>
            </a:xfrm>
            <a:prstGeom prst="rect">
              <a:avLst/>
            </a:prstGeom>
            <a:noFill/>
          </p:spPr>
          <p:txBody>
            <a:bodyPr wrap="none" lIns="0" tIns="0" rIns="0" bIns="0" rtlCol="0">
              <a:spAutoFit/>
            </a:bodyPr>
            <a:lstStyle/>
            <a:p>
              <a:r>
                <a:rPr kumimoji="1" lang="en-US" altLang="ja-JP" sz="1000" dirty="0"/>
                <a:t>1</a:t>
              </a:r>
              <a:endParaRPr kumimoji="1" lang="ja-JP" altLang="en-US" sz="1600" dirty="0"/>
            </a:p>
          </p:txBody>
        </p:sp>
      </p:grpSp>
      <p:grpSp>
        <p:nvGrpSpPr>
          <p:cNvPr id="20" name="グループ化 19">
            <a:extLst>
              <a:ext uri="{FF2B5EF4-FFF2-40B4-BE49-F238E27FC236}">
                <a16:creationId xmlns:a16="http://schemas.microsoft.com/office/drawing/2014/main" id="{D7A1F721-1FCE-4520-AE02-5A8D7AF83A1B}"/>
              </a:ext>
            </a:extLst>
          </p:cNvPr>
          <p:cNvGrpSpPr/>
          <p:nvPr/>
        </p:nvGrpSpPr>
        <p:grpSpPr>
          <a:xfrm>
            <a:off x="4139186" y="1058360"/>
            <a:ext cx="161583" cy="2271456"/>
            <a:chOff x="36284" y="962685"/>
            <a:chExt cx="161583" cy="2271456"/>
          </a:xfrm>
        </p:grpSpPr>
        <p:sp>
          <p:nvSpPr>
            <p:cNvPr id="21" name="テキスト ボックス 20">
              <a:extLst>
                <a:ext uri="{FF2B5EF4-FFF2-40B4-BE49-F238E27FC236}">
                  <a16:creationId xmlns:a16="http://schemas.microsoft.com/office/drawing/2014/main" id="{54C64686-258C-4A24-B65D-F5D7111199F8}"/>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22" name="テキスト ボックス 21">
              <a:extLst>
                <a:ext uri="{FF2B5EF4-FFF2-40B4-BE49-F238E27FC236}">
                  <a16:creationId xmlns:a16="http://schemas.microsoft.com/office/drawing/2014/main" id="{189C9242-258E-4C87-9D5F-02E074F4EAFE}"/>
                </a:ext>
              </a:extLst>
            </p:cNvPr>
            <p:cNvSpPr txBox="1"/>
            <p:nvPr/>
          </p:nvSpPr>
          <p:spPr>
            <a:xfrm rot="16200000">
              <a:off x="77962" y="2538995"/>
              <a:ext cx="70532" cy="153888"/>
            </a:xfrm>
            <a:prstGeom prst="rect">
              <a:avLst/>
            </a:prstGeom>
            <a:noFill/>
          </p:spPr>
          <p:txBody>
            <a:bodyPr wrap="none" lIns="0" tIns="0" rIns="0" bIns="0" rtlCol="0">
              <a:spAutoFit/>
            </a:bodyPr>
            <a:lstStyle/>
            <a:p>
              <a:r>
                <a:rPr kumimoji="1" lang="en-US" altLang="ja-JP" sz="1000" dirty="0"/>
                <a:t>2</a:t>
              </a:r>
              <a:endParaRPr kumimoji="1" lang="ja-JP" altLang="en-US" sz="1600" dirty="0"/>
            </a:p>
          </p:txBody>
        </p:sp>
      </p:grpSp>
      <p:grpSp>
        <p:nvGrpSpPr>
          <p:cNvPr id="24" name="グループ化 23">
            <a:extLst>
              <a:ext uri="{FF2B5EF4-FFF2-40B4-BE49-F238E27FC236}">
                <a16:creationId xmlns:a16="http://schemas.microsoft.com/office/drawing/2014/main" id="{F64296A9-B81C-45F0-9625-FF7BBDE8723F}"/>
              </a:ext>
            </a:extLst>
          </p:cNvPr>
          <p:cNvGrpSpPr/>
          <p:nvPr/>
        </p:nvGrpSpPr>
        <p:grpSpPr>
          <a:xfrm>
            <a:off x="8154986" y="1058360"/>
            <a:ext cx="161583" cy="2271456"/>
            <a:chOff x="36284" y="962685"/>
            <a:chExt cx="161583" cy="2271456"/>
          </a:xfrm>
        </p:grpSpPr>
        <p:sp>
          <p:nvSpPr>
            <p:cNvPr id="25" name="テキスト ボックス 24">
              <a:extLst>
                <a:ext uri="{FF2B5EF4-FFF2-40B4-BE49-F238E27FC236}">
                  <a16:creationId xmlns:a16="http://schemas.microsoft.com/office/drawing/2014/main" id="{71EFE809-82E4-4B84-8734-A07700241215}"/>
                </a:ext>
              </a:extLst>
            </p:cNvPr>
            <p:cNvSpPr txBox="1"/>
            <p:nvPr/>
          </p:nvSpPr>
          <p:spPr>
            <a:xfrm flipV="1">
              <a:off x="36284" y="962685"/>
              <a:ext cx="161583" cy="2271456"/>
            </a:xfrm>
            <a:prstGeom prst="rect">
              <a:avLst/>
            </a:prstGeom>
            <a:solidFill>
              <a:schemeClr val="bg1"/>
            </a:solidFill>
          </p:spPr>
          <p:txBody>
            <a:bodyPr vert="eaVert" wrap="none" lIns="0" tIns="0" rIns="0" bIns="0" rtlCol="0">
              <a:spAutoFit/>
            </a:bodyPr>
            <a:lstStyle/>
            <a:p>
              <a:r>
                <a:rPr kumimoji="1" lang="en-US" altLang="ja-JP" sz="1000" dirty="0"/>
                <a:t>RO Stage    Permeate  Flow Rate </a:t>
              </a:r>
              <a:r>
                <a:rPr kumimoji="1" lang="en-US" altLang="ja-JP" sz="1050" dirty="0"/>
                <a:t>[</a:t>
              </a:r>
              <a:r>
                <a:rPr kumimoji="1" lang="en-US" altLang="ja-JP" sz="1050" dirty="0" err="1"/>
                <a:t>gpm</a:t>
              </a:r>
              <a:r>
                <a:rPr kumimoji="1" lang="en-US" altLang="ja-JP" sz="1050" dirty="0"/>
                <a:t>]</a:t>
              </a:r>
              <a:endParaRPr kumimoji="1" lang="ja-JP" altLang="en-US" sz="1050" dirty="0"/>
            </a:p>
          </p:txBody>
        </p:sp>
        <p:sp>
          <p:nvSpPr>
            <p:cNvPr id="26" name="テキスト ボックス 25">
              <a:extLst>
                <a:ext uri="{FF2B5EF4-FFF2-40B4-BE49-F238E27FC236}">
                  <a16:creationId xmlns:a16="http://schemas.microsoft.com/office/drawing/2014/main" id="{6771E709-C414-48AB-80DA-853A6EDB7FE5}"/>
                </a:ext>
              </a:extLst>
            </p:cNvPr>
            <p:cNvSpPr txBox="1"/>
            <p:nvPr/>
          </p:nvSpPr>
          <p:spPr>
            <a:xfrm rot="16200000">
              <a:off x="77962" y="2538995"/>
              <a:ext cx="70532" cy="153888"/>
            </a:xfrm>
            <a:prstGeom prst="rect">
              <a:avLst/>
            </a:prstGeom>
            <a:noFill/>
          </p:spPr>
          <p:txBody>
            <a:bodyPr wrap="none" lIns="0" tIns="0" rIns="0" bIns="0" rtlCol="0">
              <a:spAutoFit/>
            </a:bodyPr>
            <a:lstStyle/>
            <a:p>
              <a:r>
                <a:rPr kumimoji="1" lang="en-US" altLang="ja-JP" sz="1000" dirty="0"/>
                <a:t>3</a:t>
              </a:r>
              <a:endParaRPr kumimoji="1" lang="ja-JP" altLang="en-US" sz="1600" dirty="0"/>
            </a:p>
          </p:txBody>
        </p:sp>
      </p:grpSp>
    </p:spTree>
    <p:extLst>
      <p:ext uri="{BB962C8B-B14F-4D97-AF65-F5344CB8AC3E}">
        <p14:creationId xmlns:p14="http://schemas.microsoft.com/office/powerpoint/2010/main" val="417675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kumimoji="1" lang="en-US" altLang="ja-JP" dirty="0"/>
              <a:t>RO Permeate Water Quality Prediction</a:t>
            </a:r>
          </a:p>
          <a:p>
            <a:r>
              <a:rPr kumimoji="1" lang="en-US" altLang="ja-JP" dirty="0">
                <a:solidFill>
                  <a:schemeClr val="bg1">
                    <a:lumMod val="50000"/>
                  </a:schemeClr>
                </a:solidFill>
              </a:rPr>
              <a:t>RO Membrane Fouling Modeling</a:t>
            </a:r>
          </a:p>
          <a:p>
            <a:r>
              <a:rPr lang="en-US" altLang="ja-JP" dirty="0">
                <a:solidFill>
                  <a:schemeClr val="bg1">
                    <a:lumMod val="50000"/>
                  </a:schemeClr>
                </a:solidFill>
              </a:rPr>
              <a:t>RO Optimization Concept</a:t>
            </a:r>
          </a:p>
          <a:p>
            <a:r>
              <a:rPr lang="en-US" altLang="ja-JP" dirty="0">
                <a:solidFill>
                  <a:schemeClr val="bg1">
                    <a:lumMod val="50000"/>
                  </a:schemeClr>
                </a:solidFill>
              </a:rPr>
              <a:t>Q&amp;A / Discussion</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2097821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9177AC6-EC2F-4505-A45B-446C54C86DEF}"/>
              </a:ext>
            </a:extLst>
          </p:cNvPr>
          <p:cNvSpPr/>
          <p:nvPr/>
        </p:nvSpPr>
        <p:spPr>
          <a:xfrm>
            <a:off x="116114" y="5965371"/>
            <a:ext cx="11662229" cy="795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4"/>
            <a:ext cx="11341887" cy="15578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u="sng" dirty="0"/>
              <a:t>3 Stages </a:t>
            </a:r>
            <a:r>
              <a:rPr lang="en-US" altLang="ja-JP" dirty="0"/>
              <a:t>configuration and Toray’s TM720-370 is deployed</a:t>
            </a:r>
          </a:p>
          <a:p>
            <a:pPr lvl="1"/>
            <a:r>
              <a:rPr lang="en-US" altLang="ja-JP" dirty="0"/>
              <a:t>Data period is three years from 2020 to 2023. </a:t>
            </a:r>
          </a:p>
          <a:p>
            <a:pPr lvl="1"/>
            <a:r>
              <a:rPr lang="en-US" altLang="ja-JP" dirty="0"/>
              <a:t>Provided minute interval data were converted to 30minutes trends.</a:t>
            </a:r>
            <a:endParaRPr lang="ja-JP" altLang="en-US" dirty="0"/>
          </a:p>
          <a:p>
            <a:pPr lvl="1"/>
            <a:endParaRPr lang="en-US" altLang="ja-JP" sz="2400" dirty="0"/>
          </a:p>
        </p:txBody>
      </p:sp>
      <p:sp>
        <p:nvSpPr>
          <p:cNvPr id="25" name="正方形/長方形 24">
            <a:extLst>
              <a:ext uri="{FF2B5EF4-FFF2-40B4-BE49-F238E27FC236}">
                <a16:creationId xmlns:a16="http://schemas.microsoft.com/office/drawing/2014/main" id="{D2B3D12E-C6BB-4AFC-99DA-A5244088EBCB}"/>
              </a:ext>
            </a:extLst>
          </p:cNvPr>
          <p:cNvSpPr/>
          <p:nvPr/>
        </p:nvSpPr>
        <p:spPr>
          <a:xfrm>
            <a:off x="4954728" y="2520609"/>
            <a:ext cx="1153527" cy="3176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26" name="直線矢印コネクタ 25">
            <a:extLst>
              <a:ext uri="{FF2B5EF4-FFF2-40B4-BE49-F238E27FC236}">
                <a16:creationId xmlns:a16="http://schemas.microsoft.com/office/drawing/2014/main" id="{07BA9381-4E86-4DF4-A56C-9CDD602627F4}"/>
              </a:ext>
            </a:extLst>
          </p:cNvPr>
          <p:cNvCxnSpPr>
            <a:cxnSpLocks/>
            <a:stCxn id="28" idx="3"/>
            <a:endCxn id="25" idx="1"/>
          </p:cNvCxnSpPr>
          <p:nvPr/>
        </p:nvCxnSpPr>
        <p:spPr>
          <a:xfrm flipV="1">
            <a:off x="1665602" y="2679445"/>
            <a:ext cx="3289126" cy="127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F7303E3-65DA-401D-9BE4-31625C8E2974}"/>
              </a:ext>
            </a:extLst>
          </p:cNvPr>
          <p:cNvCxnSpPr>
            <a:cxnSpLocks/>
            <a:stCxn id="25" idx="3"/>
            <a:endCxn id="31" idx="1"/>
          </p:cNvCxnSpPr>
          <p:nvPr/>
        </p:nvCxnSpPr>
        <p:spPr>
          <a:xfrm>
            <a:off x="6108255" y="2679445"/>
            <a:ext cx="3513544" cy="459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4B19F10-E685-4A48-898F-43A4A7ED4B90}"/>
              </a:ext>
            </a:extLst>
          </p:cNvPr>
          <p:cNvSpPr/>
          <p:nvPr/>
        </p:nvSpPr>
        <p:spPr>
          <a:xfrm>
            <a:off x="761708" y="2488524"/>
            <a:ext cx="903894" cy="3843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586E113C-A412-4063-9697-BFBF17190168}"/>
              </a:ext>
            </a:extLst>
          </p:cNvPr>
          <p:cNvSpPr txBox="1"/>
          <p:nvPr/>
        </p:nvSpPr>
        <p:spPr>
          <a:xfrm>
            <a:off x="11166165" y="2391653"/>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31" name="正方形/長方形 30">
            <a:extLst>
              <a:ext uri="{FF2B5EF4-FFF2-40B4-BE49-F238E27FC236}">
                <a16:creationId xmlns:a16="http://schemas.microsoft.com/office/drawing/2014/main" id="{B9D68654-A418-47D3-850D-65F1EF9A0BB3}"/>
              </a:ext>
            </a:extLst>
          </p:cNvPr>
          <p:cNvSpPr/>
          <p:nvPr/>
        </p:nvSpPr>
        <p:spPr>
          <a:xfrm>
            <a:off x="9621799" y="2520608"/>
            <a:ext cx="1237722" cy="3268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727C8228-ECA8-44E8-8034-FC9A6CE4CBB3}"/>
              </a:ext>
            </a:extLst>
          </p:cNvPr>
          <p:cNvCxnSpPr>
            <a:cxnSpLocks/>
            <a:stCxn id="31" idx="3"/>
            <a:endCxn id="30" idx="1"/>
          </p:cNvCxnSpPr>
          <p:nvPr/>
        </p:nvCxnSpPr>
        <p:spPr>
          <a:xfrm flipV="1">
            <a:off x="10859521" y="2684041"/>
            <a:ext cx="306644"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20705A00-A561-47FA-B202-69E12030D21E}"/>
              </a:ext>
            </a:extLst>
          </p:cNvPr>
          <p:cNvSpPr/>
          <p:nvPr/>
        </p:nvSpPr>
        <p:spPr>
          <a:xfrm flipV="1">
            <a:off x="5004631" y="2876851"/>
            <a:ext cx="1030514" cy="14787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RO system / Water Quality Model Prediction Targets </a:t>
            </a:r>
            <a:endParaRPr lang="en-US" dirty="0"/>
          </a:p>
        </p:txBody>
      </p:sp>
      <p:grpSp>
        <p:nvGrpSpPr>
          <p:cNvPr id="75" name="グループ化 74">
            <a:extLst>
              <a:ext uri="{FF2B5EF4-FFF2-40B4-BE49-F238E27FC236}">
                <a16:creationId xmlns:a16="http://schemas.microsoft.com/office/drawing/2014/main" id="{E2E06F07-B9BA-B7B8-6684-9CA0C3434374}"/>
              </a:ext>
            </a:extLst>
          </p:cNvPr>
          <p:cNvGrpSpPr/>
          <p:nvPr/>
        </p:nvGrpSpPr>
        <p:grpSpPr>
          <a:xfrm>
            <a:off x="413657" y="3064585"/>
            <a:ext cx="10445864" cy="3702680"/>
            <a:chOff x="35515" y="3454546"/>
            <a:chExt cx="11034949" cy="3911489"/>
          </a:xfrm>
        </p:grpSpPr>
        <p:grpSp>
          <p:nvGrpSpPr>
            <p:cNvPr id="38" name="グループ化 37">
              <a:extLst>
                <a:ext uri="{FF2B5EF4-FFF2-40B4-BE49-F238E27FC236}">
                  <a16:creationId xmlns:a16="http://schemas.microsoft.com/office/drawing/2014/main" id="{CEEE1FC1-F6CA-5C97-7556-2D4428AFC407}"/>
                </a:ext>
              </a:extLst>
            </p:cNvPr>
            <p:cNvGrpSpPr/>
            <p:nvPr/>
          </p:nvGrpSpPr>
          <p:grpSpPr>
            <a:xfrm>
              <a:off x="35515" y="3465371"/>
              <a:ext cx="10290063" cy="3900664"/>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8930035" y="5441079"/>
              <a:ext cx="1908108" cy="674203"/>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5750090" y="4022427"/>
              <a:ext cx="162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407713"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051373"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7851885" y="3996788"/>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25F29FC1-1E2B-4539-B375-17A403852E86}"/>
                </a:ext>
              </a:extLst>
            </p:cNvPr>
            <p:cNvSpPr txBox="1"/>
            <p:nvPr/>
          </p:nvSpPr>
          <p:spPr>
            <a:xfrm>
              <a:off x="4919292" y="3919599"/>
              <a:ext cx="8307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①</a:t>
              </a:r>
            </a:p>
          </p:txBody>
        </p:sp>
        <p:sp>
          <p:nvSpPr>
            <p:cNvPr id="72" name="テキスト ボックス 71">
              <a:extLst>
                <a:ext uri="{FF2B5EF4-FFF2-40B4-BE49-F238E27FC236}">
                  <a16:creationId xmlns:a16="http://schemas.microsoft.com/office/drawing/2014/main" id="{28CE0ECE-8D71-0F56-002F-4F493E0C806D}"/>
                </a:ext>
              </a:extLst>
            </p:cNvPr>
            <p:cNvSpPr txBox="1"/>
            <p:nvPr/>
          </p:nvSpPr>
          <p:spPr>
            <a:xfrm>
              <a:off x="5576110" y="4894560"/>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②</a:t>
              </a:r>
            </a:p>
          </p:txBody>
        </p:sp>
        <p:sp>
          <p:nvSpPr>
            <p:cNvPr id="73" name="テキスト ボックス 72">
              <a:extLst>
                <a:ext uri="{FF2B5EF4-FFF2-40B4-BE49-F238E27FC236}">
                  <a16:creationId xmlns:a16="http://schemas.microsoft.com/office/drawing/2014/main" id="{2B9C5F05-239F-913D-4570-7965F8E0E48C}"/>
                </a:ext>
              </a:extLst>
            </p:cNvPr>
            <p:cNvSpPr txBox="1"/>
            <p:nvPr/>
          </p:nvSpPr>
          <p:spPr>
            <a:xfrm>
              <a:off x="6220577" y="5849891"/>
              <a:ext cx="830797"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200" dirty="0"/>
                <a:t>Target</a:t>
              </a:r>
              <a:r>
                <a:rPr kumimoji="1" lang="ja-JP" altLang="en-US" sz="1200" dirty="0"/>
                <a:t>③</a:t>
              </a:r>
            </a:p>
          </p:txBody>
        </p:sp>
        <p:sp>
          <p:nvSpPr>
            <p:cNvPr id="74" name="テキスト ボックス 73">
              <a:extLst>
                <a:ext uri="{FF2B5EF4-FFF2-40B4-BE49-F238E27FC236}">
                  <a16:creationId xmlns:a16="http://schemas.microsoft.com/office/drawing/2014/main" id="{60CC5153-E9C1-870B-91EE-2C95403DDA15}"/>
                </a:ext>
              </a:extLst>
            </p:cNvPr>
            <p:cNvSpPr txBox="1"/>
            <p:nvPr/>
          </p:nvSpPr>
          <p:spPr>
            <a:xfrm>
              <a:off x="7851885" y="3719789"/>
              <a:ext cx="765531"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200" dirty="0"/>
                <a:t>Target</a:t>
              </a:r>
              <a:r>
                <a:rPr kumimoji="1" lang="ja-JP" altLang="en-US" sz="1200" dirty="0"/>
                <a:t>④</a:t>
              </a:r>
            </a:p>
          </p:txBody>
        </p:sp>
      </p:gr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819859" y="6055897"/>
            <a:ext cx="36927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RO Permeate Water Quality Prediction targets are </a:t>
            </a:r>
            <a:r>
              <a:rPr kumimoji="1" lang="en-US" altLang="ja-JP" dirty="0"/>
              <a:t>Target</a:t>
            </a:r>
            <a:r>
              <a:rPr kumimoji="1" lang="ja-JP" altLang="en-US" dirty="0"/>
              <a:t>①</a:t>
            </a:r>
            <a:r>
              <a:rPr kumimoji="1" lang="en-US" altLang="ja-JP" dirty="0"/>
              <a:t>~</a:t>
            </a:r>
            <a:r>
              <a:rPr kumimoji="1" lang="ja-JP" altLang="en-US" dirty="0"/>
              <a:t>④</a:t>
            </a:r>
          </a:p>
        </p:txBody>
      </p:sp>
    </p:spTree>
    <p:extLst>
      <p:ext uri="{BB962C8B-B14F-4D97-AF65-F5344CB8AC3E}">
        <p14:creationId xmlns:p14="http://schemas.microsoft.com/office/powerpoint/2010/main" val="35116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7EB4AE0-B768-9AAE-DF21-07CE291077CD}"/>
              </a:ext>
            </a:extLst>
          </p:cNvPr>
          <p:cNvSpPr/>
          <p:nvPr/>
        </p:nvSpPr>
        <p:spPr>
          <a:xfrm>
            <a:off x="116114" y="6170224"/>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578E07B0-052C-FCF0-2F3B-E107A2948582}"/>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0481F69D-8376-C4F5-1409-96017F79CBAE}"/>
              </a:ext>
            </a:extLst>
          </p:cNvPr>
          <p:cNvSpPr>
            <a:spLocks noGrp="1"/>
          </p:cNvSpPr>
          <p:nvPr>
            <p:ph type="body" sz="quarter" idx="11"/>
          </p:nvPr>
        </p:nvSpPr>
        <p:spPr>
          <a:xfrm>
            <a:off x="517055" y="953739"/>
            <a:ext cx="11341887" cy="539860"/>
          </a:xfrm>
        </p:spPr>
        <p:txBody>
          <a:bodyPr/>
          <a:lstStyle/>
          <a:p>
            <a:r>
              <a:rPr kumimoji="1" lang="en-US" altLang="ja-JP" b="0" dirty="0"/>
              <a:t>We use the Multiple Linear Regression Model and the following variables:</a:t>
            </a:r>
            <a:endParaRPr lang="en-US" altLang="ja-JP" dirty="0">
              <a:solidFill>
                <a:prstClr val="black"/>
              </a:solidFill>
              <a:latin typeface="Arial"/>
              <a:ea typeface="Meiryo UI"/>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kumimoji="1" lang="en-US" altLang="ja-JP" b="1" i="0" u="none" strike="noStrike" kern="1200" cap="none" spc="0" normalizeH="0" baseline="0" noProof="0" dirty="0">
              <a:ln>
                <a:noFill/>
              </a:ln>
              <a:solidFill>
                <a:prstClr val="black"/>
              </a:solidFill>
              <a:effectLst/>
              <a:uLnTx/>
              <a:uFillTx/>
              <a:latin typeface="Arial"/>
              <a:ea typeface="Meiryo UI"/>
              <a:cs typeface="+mn-cs"/>
            </a:endParaRPr>
          </a:p>
          <a:p>
            <a:pPr marL="0" indent="0">
              <a:buNone/>
            </a:pPr>
            <a:endParaRPr kumimoji="1" lang="en-US" altLang="ja-JP" dirty="0"/>
          </a:p>
          <a:p>
            <a:endParaRPr kumimoji="1" lang="en-US" altLang="ja-JP" dirty="0"/>
          </a:p>
          <a:p>
            <a:endParaRPr kumimoji="1" lang="ja-JP" altLang="en-US" dirty="0"/>
          </a:p>
        </p:txBody>
      </p:sp>
      <p:graphicFrame>
        <p:nvGraphicFramePr>
          <p:cNvPr id="7" name="表 6">
            <a:extLst>
              <a:ext uri="{FF2B5EF4-FFF2-40B4-BE49-F238E27FC236}">
                <a16:creationId xmlns:a16="http://schemas.microsoft.com/office/drawing/2014/main" id="{2435E577-A1CF-F172-DC6E-F6809D7167FA}"/>
              </a:ext>
            </a:extLst>
          </p:cNvPr>
          <p:cNvGraphicFramePr>
            <a:graphicFrameLocks noGrp="1"/>
          </p:cNvGraphicFramePr>
          <p:nvPr>
            <p:extLst>
              <p:ext uri="{D42A27DB-BD31-4B8C-83A1-F6EECF244321}">
                <p14:modId xmlns:p14="http://schemas.microsoft.com/office/powerpoint/2010/main" val="510170409"/>
              </p:ext>
            </p:extLst>
          </p:nvPr>
        </p:nvGraphicFramePr>
        <p:xfrm>
          <a:off x="571983" y="1461178"/>
          <a:ext cx="11213618" cy="4913610"/>
        </p:xfrm>
        <a:graphic>
          <a:graphicData uri="http://schemas.openxmlformats.org/drawingml/2006/table">
            <a:tbl>
              <a:tblPr firstRow="1" firstCol="1" bandRow="1">
                <a:tableStyleId>{5C22544A-7EE6-4342-B048-85BDC9FD1C3A}</a:tableStyleId>
              </a:tblPr>
              <a:tblGrid>
                <a:gridCol w="2950150">
                  <a:extLst>
                    <a:ext uri="{9D8B030D-6E8A-4147-A177-3AD203B41FA5}">
                      <a16:colId xmlns:a16="http://schemas.microsoft.com/office/drawing/2014/main" val="1842417525"/>
                    </a:ext>
                  </a:extLst>
                </a:gridCol>
                <a:gridCol w="2065867">
                  <a:extLst>
                    <a:ext uri="{9D8B030D-6E8A-4147-A177-3AD203B41FA5}">
                      <a16:colId xmlns:a16="http://schemas.microsoft.com/office/drawing/2014/main" val="3728738070"/>
                    </a:ext>
                  </a:extLst>
                </a:gridCol>
                <a:gridCol w="2065867">
                  <a:extLst>
                    <a:ext uri="{9D8B030D-6E8A-4147-A177-3AD203B41FA5}">
                      <a16:colId xmlns:a16="http://schemas.microsoft.com/office/drawing/2014/main" val="2861237401"/>
                    </a:ext>
                  </a:extLst>
                </a:gridCol>
                <a:gridCol w="2065867">
                  <a:extLst>
                    <a:ext uri="{9D8B030D-6E8A-4147-A177-3AD203B41FA5}">
                      <a16:colId xmlns:a16="http://schemas.microsoft.com/office/drawing/2014/main" val="879426180"/>
                    </a:ext>
                  </a:extLst>
                </a:gridCol>
                <a:gridCol w="2065867">
                  <a:extLst>
                    <a:ext uri="{9D8B030D-6E8A-4147-A177-3AD203B41FA5}">
                      <a16:colId xmlns:a16="http://schemas.microsoft.com/office/drawing/2014/main" val="2624475839"/>
                    </a:ext>
                  </a:extLst>
                </a:gridCol>
              </a:tblGrid>
              <a:tr h="439545">
                <a:tc>
                  <a:txBody>
                    <a:bodyPr/>
                    <a:lstStyle/>
                    <a:p>
                      <a:pPr algn="ctr">
                        <a:spcAft>
                          <a:spcPts val="600"/>
                        </a:spcAft>
                      </a:pPr>
                      <a:r>
                        <a:rPr lang="en-US" altLang="ja-JP" sz="1800" b="1" dirty="0">
                          <a:solidFill>
                            <a:srgbClr val="FFFFFF"/>
                          </a:solidFill>
                          <a:effectLst/>
                        </a:rPr>
                        <a:t>Target number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①</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②</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③</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④</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1092412"/>
                  </a:ext>
                </a:extLst>
              </a:tr>
              <a:tr h="616449">
                <a:tc>
                  <a:txBody>
                    <a:bodyPr/>
                    <a:lstStyle/>
                    <a:p>
                      <a:pPr algn="ctr">
                        <a:spcAft>
                          <a:spcPts val="600"/>
                        </a:spcAft>
                      </a:pP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lnTlToBr w="12700" cap="flat" cmpd="sng" algn="ctr">
                      <a:solidFill>
                        <a:schemeClr val="bg1"/>
                      </a:solidFill>
                      <a:prstDash val="solid"/>
                      <a:round/>
                      <a:headEnd type="none" w="med" len="med"/>
                      <a:tailEnd type="none" w="med" len="med"/>
                    </a:lnTlToBr>
                  </a:tcPr>
                </a:tc>
                <a:tc>
                  <a:txBody>
                    <a:bodyPr/>
                    <a:lstStyle/>
                    <a:p>
                      <a:pPr algn="ctr">
                        <a:spcAft>
                          <a:spcPts val="600"/>
                        </a:spcAft>
                      </a:pPr>
                      <a:r>
                        <a:rPr lang="en-US" sz="1800" b="1" dirty="0">
                          <a:solidFill>
                            <a:srgbClr val="FFFFFF"/>
                          </a:solidFill>
                          <a:effectLst/>
                        </a:rPr>
                        <a:t>Stage1</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Stage2</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Stage3 </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a:spcAft>
                          <a:spcPts val="600"/>
                        </a:spcAft>
                      </a:pPr>
                      <a:r>
                        <a:rPr lang="en-US" sz="1800" b="1" dirty="0">
                          <a:solidFill>
                            <a:srgbClr val="FFFFFF"/>
                          </a:solidFill>
                          <a:effectLst/>
                        </a:rPr>
                        <a:t>Permeate</a:t>
                      </a:r>
                      <a:br>
                        <a:rPr lang="en-US" sz="1800" b="1" dirty="0">
                          <a:solidFill>
                            <a:srgbClr val="FFFFFF"/>
                          </a:solidFill>
                          <a:effectLst/>
                        </a:rPr>
                      </a:br>
                      <a:r>
                        <a:rPr lang="en-US" sz="1800" b="1" dirty="0">
                          <a:solidFill>
                            <a:srgbClr val="FFFFFF"/>
                          </a:solidFill>
                          <a:effectLst/>
                        </a:rPr>
                        <a:t>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extLst>
                  <a:ext uri="{0D108BD9-81ED-4DB2-BD59-A6C34878D82A}">
                    <a16:rowId xmlns:a16="http://schemas.microsoft.com/office/drawing/2014/main" val="3449905667"/>
                  </a:ext>
                </a:extLst>
              </a:tr>
              <a:tr h="321468">
                <a:tc>
                  <a:txBody>
                    <a:bodyPr/>
                    <a:lstStyle/>
                    <a:p>
                      <a:pPr>
                        <a:spcAft>
                          <a:spcPts val="600"/>
                        </a:spcAft>
                      </a:pPr>
                      <a:r>
                        <a:rPr lang="en-US" sz="1600" dirty="0">
                          <a:effectLst/>
                        </a:rPr>
                        <a:t>RO Stage 1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0137288"/>
                  </a:ext>
                </a:extLst>
              </a:tr>
              <a:tr h="321468">
                <a:tc>
                  <a:txBody>
                    <a:bodyPr/>
                    <a:lstStyle/>
                    <a:p>
                      <a:pPr>
                        <a:spcAft>
                          <a:spcPts val="600"/>
                        </a:spcAft>
                      </a:pPr>
                      <a:r>
                        <a:rPr lang="en-US" sz="1600" dirty="0">
                          <a:effectLst/>
                        </a:rPr>
                        <a:t>RO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3106337"/>
                  </a:ext>
                </a:extLst>
              </a:tr>
              <a:tr h="321468">
                <a:tc>
                  <a:txBody>
                    <a:bodyPr/>
                    <a:lstStyle/>
                    <a:p>
                      <a:pPr>
                        <a:spcAft>
                          <a:spcPts val="600"/>
                        </a:spcAft>
                      </a:pPr>
                      <a:r>
                        <a:rPr lang="en-US" sz="1600" dirty="0">
                          <a:effectLst/>
                        </a:rPr>
                        <a:t>RO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6525232"/>
                  </a:ext>
                </a:extLst>
              </a:tr>
              <a:tr h="321468">
                <a:tc>
                  <a:txBody>
                    <a:bodyPr/>
                    <a:lstStyle/>
                    <a:p>
                      <a:pPr>
                        <a:spcAft>
                          <a:spcPts val="600"/>
                        </a:spcAft>
                      </a:pPr>
                      <a:r>
                        <a:rPr lang="en-US" sz="1600" dirty="0">
                          <a:effectLst/>
                        </a:rPr>
                        <a:t>RO Feed Temperature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44776745"/>
                  </a:ext>
                </a:extLst>
              </a:tr>
              <a:tr h="321468">
                <a:tc>
                  <a:txBody>
                    <a:bodyPr/>
                    <a:lstStyle/>
                    <a:p>
                      <a:pPr>
                        <a:spcAft>
                          <a:spcPts val="600"/>
                        </a:spcAft>
                      </a:pPr>
                      <a:r>
                        <a:rPr lang="en-US" sz="1600" dirty="0">
                          <a:effectLst/>
                        </a:rPr>
                        <a:t>RO Feed pH</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37702766"/>
                  </a:ext>
                </a:extLst>
              </a:tr>
              <a:tr h="321468">
                <a:tc>
                  <a:txBody>
                    <a:bodyPr/>
                    <a:lstStyle/>
                    <a:p>
                      <a:pPr>
                        <a:spcAft>
                          <a:spcPts val="600"/>
                        </a:spcAft>
                      </a:pPr>
                      <a:r>
                        <a:rPr lang="en-US" sz="1600" dirty="0">
                          <a:effectLst/>
                        </a:rPr>
                        <a:t>UF Filtrate Total Chlorine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87009871"/>
                  </a:ext>
                </a:extLst>
              </a:tr>
              <a:tr h="321468">
                <a:tc>
                  <a:txBody>
                    <a:bodyPr/>
                    <a:lstStyle/>
                    <a:p>
                      <a:pPr>
                        <a:spcAft>
                          <a:spcPts val="600"/>
                        </a:spcAft>
                      </a:pPr>
                      <a:r>
                        <a:rPr lang="en-US" sz="1600" dirty="0">
                          <a:effectLst/>
                        </a:rPr>
                        <a:t>RO Stage 2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13113863"/>
                  </a:ext>
                </a:extLst>
              </a:tr>
              <a:tr h="321468">
                <a:tc>
                  <a:txBody>
                    <a:bodyPr/>
                    <a:lstStyle/>
                    <a:p>
                      <a:pPr>
                        <a:spcAft>
                          <a:spcPts val="600"/>
                        </a:spcAft>
                      </a:pPr>
                      <a:r>
                        <a:rPr lang="en-US" sz="1600" dirty="0">
                          <a:effectLst/>
                        </a:rPr>
                        <a:t>RO Stage 2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91790439"/>
                  </a:ext>
                </a:extLst>
              </a:tr>
              <a:tr h="321468">
                <a:tc>
                  <a:txBody>
                    <a:bodyPr/>
                    <a:lstStyle/>
                    <a:p>
                      <a:pPr>
                        <a:spcAft>
                          <a:spcPts val="600"/>
                        </a:spcAft>
                      </a:pPr>
                      <a:r>
                        <a:rPr lang="en-US" sz="1600" dirty="0">
                          <a:effectLst/>
                        </a:rPr>
                        <a:t>RO Stage 3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01414773"/>
                  </a:ext>
                </a:extLst>
              </a:tr>
              <a:tr h="321468">
                <a:tc>
                  <a:txBody>
                    <a:bodyPr/>
                    <a:lstStyle/>
                    <a:p>
                      <a:pPr>
                        <a:spcAft>
                          <a:spcPts val="600"/>
                        </a:spcAft>
                      </a:pPr>
                      <a:r>
                        <a:rPr lang="en-US" sz="1600" dirty="0">
                          <a:effectLst/>
                        </a:rPr>
                        <a:t>RO Stage 3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15784485"/>
                  </a:ext>
                </a:extLst>
              </a:tr>
              <a:tr h="321468">
                <a:tc>
                  <a:txBody>
                    <a:bodyPr/>
                    <a:lstStyle/>
                    <a:p>
                      <a:pPr>
                        <a:spcAft>
                          <a:spcPts val="600"/>
                        </a:spcAft>
                      </a:pPr>
                      <a:r>
                        <a:rPr lang="en-US" sz="1600" dirty="0">
                          <a:effectLst/>
                        </a:rPr>
                        <a:t>RO Stage 3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65500537"/>
                  </a:ext>
                </a:extLst>
              </a:tr>
              <a:tr h="321468">
                <a:tc>
                  <a:txBody>
                    <a:bodyPr/>
                    <a:lstStyle/>
                    <a:p>
                      <a:pPr>
                        <a:spcAft>
                          <a:spcPts val="600"/>
                        </a:spcAft>
                      </a:pPr>
                      <a:r>
                        <a:rPr lang="en-US" sz="1600" dirty="0">
                          <a:effectLst/>
                        </a:rPr>
                        <a:t>RO Feed TOC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98919107"/>
                  </a:ext>
                </a:extLst>
              </a:tr>
            </a:tbl>
          </a:graphicData>
        </a:graphic>
      </p:graphicFrame>
      <p:sp>
        <p:nvSpPr>
          <p:cNvPr id="12" name="タイトル 4">
            <a:extLst>
              <a:ext uri="{FF2B5EF4-FFF2-40B4-BE49-F238E27FC236}">
                <a16:creationId xmlns:a16="http://schemas.microsoft.com/office/drawing/2014/main" id="{91D887A3-9470-8A15-F37B-8179B1DF1EF1}"/>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Water Quality Model Details</a:t>
            </a:r>
            <a:endParaRPr lang="ja-JP" altLang="en-US" dirty="0"/>
          </a:p>
        </p:txBody>
      </p:sp>
      <p:sp>
        <p:nvSpPr>
          <p:cNvPr id="13" name="テキスト ボックス 12">
            <a:extLst>
              <a:ext uri="{FF2B5EF4-FFF2-40B4-BE49-F238E27FC236}">
                <a16:creationId xmlns:a16="http://schemas.microsoft.com/office/drawing/2014/main" id="{AE20B9ED-5E5D-916D-2B65-D7029ECDF07B}"/>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2" name="テキスト ボックス 1">
            <a:extLst>
              <a:ext uri="{FF2B5EF4-FFF2-40B4-BE49-F238E27FC236}">
                <a16:creationId xmlns:a16="http://schemas.microsoft.com/office/drawing/2014/main" id="{86DD0AAF-B125-2F1F-375F-2CD217AA827E}"/>
              </a:ext>
            </a:extLst>
          </p:cNvPr>
          <p:cNvSpPr txBox="1"/>
          <p:nvPr/>
        </p:nvSpPr>
        <p:spPr>
          <a:xfrm>
            <a:off x="517055" y="6434223"/>
            <a:ext cx="5079339" cy="369332"/>
          </a:xfrm>
          <a:prstGeom prst="rect">
            <a:avLst/>
          </a:prstGeom>
          <a:noFill/>
        </p:spPr>
        <p:txBody>
          <a:bodyPr wrap="none" rtlCol="0">
            <a:spAutoFit/>
          </a:bodyPr>
          <a:lstStyle/>
          <a:p>
            <a:r>
              <a:rPr kumimoji="1" lang="en-US" altLang="ja-JP" dirty="0"/>
              <a:t>EC = Electric Conductivity,  	</a:t>
            </a:r>
            <a:r>
              <a:rPr lang="en-US" altLang="ja-JP" sz="1800" dirty="0">
                <a:effectLst/>
              </a:rPr>
              <a:t>*Calculation Tag</a:t>
            </a:r>
            <a:endParaRPr kumimoji="1" lang="ja-JP" altLang="en-US" dirty="0"/>
          </a:p>
        </p:txBody>
      </p:sp>
      <p:grpSp>
        <p:nvGrpSpPr>
          <p:cNvPr id="29" name="グループ化 28">
            <a:extLst>
              <a:ext uri="{FF2B5EF4-FFF2-40B4-BE49-F238E27FC236}">
                <a16:creationId xmlns:a16="http://schemas.microsoft.com/office/drawing/2014/main" id="{7D839818-6968-BA96-5C57-CBBDB60ED68B}"/>
              </a:ext>
            </a:extLst>
          </p:cNvPr>
          <p:cNvGrpSpPr/>
          <p:nvPr/>
        </p:nvGrpSpPr>
        <p:grpSpPr>
          <a:xfrm>
            <a:off x="3660223" y="5185823"/>
            <a:ext cx="3930850" cy="1070536"/>
            <a:chOff x="3863424" y="5430105"/>
            <a:chExt cx="3953119" cy="1086778"/>
          </a:xfrm>
        </p:grpSpPr>
        <p:sp>
          <p:nvSpPr>
            <p:cNvPr id="30" name="正方形/長方形 29">
              <a:extLst>
                <a:ext uri="{FF2B5EF4-FFF2-40B4-BE49-F238E27FC236}">
                  <a16:creationId xmlns:a16="http://schemas.microsoft.com/office/drawing/2014/main" id="{54D88A8C-07A7-850C-2E4F-09D9B5622C78}"/>
                </a:ext>
              </a:extLst>
            </p:cNvPr>
            <p:cNvSpPr/>
            <p:nvPr/>
          </p:nvSpPr>
          <p:spPr>
            <a:xfrm>
              <a:off x="3863424" y="5430105"/>
              <a:ext cx="3948150" cy="1086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六角形 30">
              <a:extLst>
                <a:ext uri="{FF2B5EF4-FFF2-40B4-BE49-F238E27FC236}">
                  <a16:creationId xmlns:a16="http://schemas.microsoft.com/office/drawing/2014/main" id="{D1811847-9F93-EFD8-B298-985A03A00DA9}"/>
                </a:ext>
              </a:extLst>
            </p:cNvPr>
            <p:cNvSpPr/>
            <p:nvPr/>
          </p:nvSpPr>
          <p:spPr>
            <a:xfrm>
              <a:off x="5217379" y="5528782"/>
              <a:ext cx="1060704" cy="9144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dirty="0">
                  <a:solidFill>
                    <a:schemeClr val="tx1"/>
                  </a:solidFill>
                </a:rPr>
                <a:t>Water Quality Model</a:t>
              </a:r>
            </a:p>
          </p:txBody>
        </p:sp>
        <p:cxnSp>
          <p:nvCxnSpPr>
            <p:cNvPr id="32" name="直線矢印コネクタ 31">
              <a:extLst>
                <a:ext uri="{FF2B5EF4-FFF2-40B4-BE49-F238E27FC236}">
                  <a16:creationId xmlns:a16="http://schemas.microsoft.com/office/drawing/2014/main" id="{61E015B4-2B95-99BF-A457-4C1072B32A99}"/>
                </a:ext>
              </a:extLst>
            </p:cNvPr>
            <p:cNvCxnSpPr>
              <a:cxnSpLocks/>
            </p:cNvCxnSpPr>
            <p:nvPr/>
          </p:nvCxnSpPr>
          <p:spPr>
            <a:xfrm>
              <a:off x="4569379"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8E33C22-42B6-F7F0-29B9-4ACE642F0699}"/>
                </a:ext>
              </a:extLst>
            </p:cNvPr>
            <p:cNvCxnSpPr>
              <a:cxnSpLocks/>
            </p:cNvCxnSpPr>
            <p:nvPr/>
          </p:nvCxnSpPr>
          <p:spPr>
            <a:xfrm>
              <a:off x="6278083"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7FCC320-177D-A86A-8C3B-1668FC898BB4}"/>
                </a:ext>
              </a:extLst>
            </p:cNvPr>
            <p:cNvSpPr txBox="1"/>
            <p:nvPr/>
          </p:nvSpPr>
          <p:spPr>
            <a:xfrm>
              <a:off x="6934411" y="5728307"/>
              <a:ext cx="882132" cy="656137"/>
            </a:xfrm>
            <a:prstGeom prst="rect">
              <a:avLst/>
            </a:prstGeom>
            <a:noFill/>
          </p:spPr>
          <p:txBody>
            <a:bodyPr wrap="none" rtlCol="0">
              <a:spAutoFit/>
            </a:bodyPr>
            <a:lstStyle/>
            <a:p>
              <a:r>
                <a:rPr kumimoji="1" lang="en-US" altLang="ja-JP" dirty="0"/>
                <a:t>Output</a:t>
              </a:r>
            </a:p>
            <a:p>
              <a:r>
                <a:rPr kumimoji="1" lang="en-US" altLang="ja-JP" dirty="0"/>
                <a:t>     Y</a:t>
              </a:r>
              <a:endParaRPr kumimoji="1" lang="ja-JP" altLang="en-US" dirty="0"/>
            </a:p>
          </p:txBody>
        </p:sp>
        <p:sp>
          <p:nvSpPr>
            <p:cNvPr id="35" name="テキスト ボックス 34">
              <a:extLst>
                <a:ext uri="{FF2B5EF4-FFF2-40B4-BE49-F238E27FC236}">
                  <a16:creationId xmlns:a16="http://schemas.microsoft.com/office/drawing/2014/main" id="{0EF40D9A-7FD8-27A4-A879-D4ED96588F7B}"/>
                </a:ext>
              </a:extLst>
            </p:cNvPr>
            <p:cNvSpPr txBox="1"/>
            <p:nvPr/>
          </p:nvSpPr>
          <p:spPr>
            <a:xfrm>
              <a:off x="3863424" y="5749801"/>
              <a:ext cx="697627" cy="646331"/>
            </a:xfrm>
            <a:prstGeom prst="rect">
              <a:avLst/>
            </a:prstGeom>
            <a:noFill/>
          </p:spPr>
          <p:txBody>
            <a:bodyPr wrap="none" rtlCol="0">
              <a:spAutoFit/>
            </a:bodyPr>
            <a:lstStyle/>
            <a:p>
              <a:r>
                <a:rPr kumimoji="1" lang="en-US" altLang="ja-JP" dirty="0"/>
                <a:t>Input</a:t>
              </a:r>
            </a:p>
            <a:p>
              <a:pPr algn="ctr"/>
              <a:r>
                <a:rPr kumimoji="1" lang="en-US" altLang="ja-JP" dirty="0"/>
                <a:t>X</a:t>
              </a:r>
              <a:endParaRPr kumimoji="1" lang="ja-JP" altLang="en-US" dirty="0"/>
            </a:p>
          </p:txBody>
        </p:sp>
      </p:grpSp>
      <p:sp>
        <p:nvSpPr>
          <p:cNvPr id="5" name="テキスト ボックス 4">
            <a:extLst>
              <a:ext uri="{FF2B5EF4-FFF2-40B4-BE49-F238E27FC236}">
                <a16:creationId xmlns:a16="http://schemas.microsoft.com/office/drawing/2014/main" id="{2E257146-3600-5E60-F2DF-A9AA999753FA}"/>
              </a:ext>
            </a:extLst>
          </p:cNvPr>
          <p:cNvSpPr txBox="1"/>
          <p:nvPr/>
        </p:nvSpPr>
        <p:spPr>
          <a:xfrm>
            <a:off x="2244896" y="1894584"/>
            <a:ext cx="1091004" cy="369332"/>
          </a:xfrm>
          <a:prstGeom prst="rect">
            <a:avLst/>
          </a:prstGeom>
          <a:noFill/>
        </p:spPr>
        <p:txBody>
          <a:bodyPr wrap="none" rtlCol="0">
            <a:spAutoFit/>
          </a:bodyPr>
          <a:lstStyle/>
          <a:p>
            <a:r>
              <a:rPr kumimoji="1" lang="en-US" altLang="ja-JP" dirty="0">
                <a:solidFill>
                  <a:schemeClr val="bg1"/>
                </a:solidFill>
              </a:rPr>
              <a:t>Output Y</a:t>
            </a:r>
            <a:endParaRPr kumimoji="1" lang="ja-JP" altLang="en-US" dirty="0">
              <a:solidFill>
                <a:schemeClr val="bg1"/>
              </a:solidFill>
            </a:endParaRPr>
          </a:p>
        </p:txBody>
      </p:sp>
      <p:sp>
        <p:nvSpPr>
          <p:cNvPr id="6" name="テキスト ボックス 5">
            <a:extLst>
              <a:ext uri="{FF2B5EF4-FFF2-40B4-BE49-F238E27FC236}">
                <a16:creationId xmlns:a16="http://schemas.microsoft.com/office/drawing/2014/main" id="{33601D2A-223B-E9CD-1900-E37B1ECEDD17}"/>
              </a:ext>
            </a:extLst>
          </p:cNvPr>
          <p:cNvSpPr txBox="1"/>
          <p:nvPr/>
        </p:nvSpPr>
        <p:spPr>
          <a:xfrm>
            <a:off x="773977" y="2103665"/>
            <a:ext cx="915635" cy="369332"/>
          </a:xfrm>
          <a:prstGeom prst="rect">
            <a:avLst/>
          </a:prstGeom>
          <a:noFill/>
        </p:spPr>
        <p:txBody>
          <a:bodyPr wrap="none" rtlCol="0">
            <a:spAutoFit/>
          </a:bodyPr>
          <a:lstStyle/>
          <a:p>
            <a:r>
              <a:rPr kumimoji="1" lang="en-US" altLang="ja-JP" dirty="0">
                <a:solidFill>
                  <a:schemeClr val="bg1"/>
                </a:solidFill>
              </a:rPr>
              <a:t>Input X</a:t>
            </a:r>
            <a:endParaRPr kumimoji="1" lang="ja-JP" altLang="en-US" dirty="0">
              <a:solidFill>
                <a:schemeClr val="bg1"/>
              </a:solidFill>
            </a:endParaRPr>
          </a:p>
        </p:txBody>
      </p:sp>
    </p:spTree>
    <p:extLst>
      <p:ext uri="{BB962C8B-B14F-4D97-AF65-F5344CB8AC3E}">
        <p14:creationId xmlns:p14="http://schemas.microsoft.com/office/powerpoint/2010/main" val="411340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04874CCB-641F-FE45-3006-B08C2AF70A4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087E17AE-28F9-AA93-FE2C-7A88927AD87E}"/>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5" name="テキスト プレースホルダー 4">
            <a:extLst>
              <a:ext uri="{FF2B5EF4-FFF2-40B4-BE49-F238E27FC236}">
                <a16:creationId xmlns:a16="http://schemas.microsoft.com/office/drawing/2014/main" id="{3B61EC63-A7F7-CF08-A87F-A7194D80D80B}"/>
              </a:ext>
            </a:extLst>
          </p:cNvPr>
          <p:cNvSpPr>
            <a:spLocks noGrp="1"/>
          </p:cNvSpPr>
          <p:nvPr>
            <p:ph type="body" sz="quarter" idx="11"/>
          </p:nvPr>
        </p:nvSpPr>
        <p:spPr>
          <a:xfrm>
            <a:off x="517055" y="1071366"/>
            <a:ext cx="11341887" cy="5496348"/>
          </a:xfrm>
        </p:spPr>
        <p:txBody>
          <a:bodyPr/>
          <a:lstStyle/>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r>
              <a:rPr lang="en-US" altLang="ja-JP" b="0" dirty="0">
                <a:solidFill>
                  <a:prstClr val="black"/>
                </a:solidFill>
                <a:latin typeface="Arial"/>
                <a:ea typeface="Meiryo UI"/>
              </a:rPr>
              <a:t>Focused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lang="en-US" altLang="ja-JP" b="0" dirty="0">
                <a:solidFill>
                  <a:prstClr val="black"/>
                </a:solidFill>
                <a:latin typeface="Arial"/>
                <a:ea typeface="Meiryo UI"/>
              </a:rPr>
              <a:t>Period</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a:t>
            </a:r>
            <a:r>
              <a:rPr kumimoji="1" lang="ja-JP" altLang="en-US" sz="24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July 1</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st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2021 ~ July 27</a:t>
            </a:r>
            <a:r>
              <a:rPr kumimoji="1" lang="en-US" altLang="ja-JP" sz="2400" b="0" i="0" u="none" strike="noStrike" kern="1200" cap="none" spc="0" normalizeH="0" baseline="30000" noProof="0" dirty="0">
                <a:ln>
                  <a:noFill/>
                </a:ln>
                <a:solidFill>
                  <a:prstClr val="black"/>
                </a:solidFill>
                <a:effectLst/>
                <a:uLnTx/>
                <a:uFillTx/>
                <a:latin typeface="Arial"/>
                <a:ea typeface="Meiryo UI"/>
                <a:cs typeface="+mn-cs"/>
              </a:rPr>
              <a:t>th</a:t>
            </a:r>
            <a:r>
              <a:rPr lang="en-US" altLang="ja-JP" b="0" dirty="0">
                <a:solidFill>
                  <a:prstClr val="black"/>
                </a:solidFill>
                <a:latin typeface="Arial"/>
                <a:ea typeface="Meiryo UI"/>
              </a:rPr>
              <a:t>,</a:t>
            </a: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 2022</a:t>
            </a:r>
            <a:endParaRPr lang="en-US" altLang="ja-JP" sz="700" b="0" dirty="0"/>
          </a:p>
          <a:p>
            <a:endParaRPr lang="en-US" altLang="ja-JP" b="0" dirty="0"/>
          </a:p>
          <a:p>
            <a:r>
              <a:rPr lang="en-US" altLang="ja-JP" b="0" dirty="0"/>
              <a:t>Continuous Chain Evaluation (1 week Training and 1 week Prediction)</a:t>
            </a:r>
          </a:p>
          <a:p>
            <a:endParaRPr lang="en-US" altLang="ja-JP" dirty="0"/>
          </a:p>
          <a:p>
            <a:endParaRPr lang="en-US" altLang="ja-JP" dirty="0"/>
          </a:p>
          <a:p>
            <a:pPr marL="0" indent="0">
              <a:buNone/>
            </a:pPr>
            <a:endParaRPr lang="en-US" altLang="ja-JP" dirty="0"/>
          </a:p>
          <a:p>
            <a:pPr marL="0" indent="0">
              <a:buNone/>
            </a:pPr>
            <a:endParaRPr lang="en-US" altLang="ja-JP" dirty="0"/>
          </a:p>
          <a:p>
            <a:endParaRPr lang="en-US" altLang="ja-JP" b="0" dirty="0"/>
          </a:p>
          <a:p>
            <a:r>
              <a:rPr lang="en-US" altLang="ja-JP" b="0" dirty="0"/>
              <a:t>Data Preprocessing</a:t>
            </a:r>
          </a:p>
          <a:p>
            <a:pPr lvl="1"/>
            <a:r>
              <a:rPr lang="en-US" altLang="ja-JP" dirty="0"/>
              <a:t>Removing Outliers</a:t>
            </a:r>
          </a:p>
          <a:p>
            <a:pPr lvl="1"/>
            <a:r>
              <a:rPr lang="en-US" altLang="ja-JP" dirty="0"/>
              <a:t>Noisy Data Imputation</a:t>
            </a:r>
          </a:p>
          <a:p>
            <a:pPr lvl="1"/>
            <a:r>
              <a:rPr lang="en-US" altLang="ja-JP" dirty="0"/>
              <a:t>Missing Data Imputation</a:t>
            </a:r>
          </a:p>
          <a:p>
            <a:endParaRPr lang="ja-JP" altLang="en-US" dirty="0"/>
          </a:p>
        </p:txBody>
      </p:sp>
      <p:pic>
        <p:nvPicPr>
          <p:cNvPr id="6" name="図 5">
            <a:extLst>
              <a:ext uri="{FF2B5EF4-FFF2-40B4-BE49-F238E27FC236}">
                <a16:creationId xmlns:a16="http://schemas.microsoft.com/office/drawing/2014/main" id="{70ADFA46-E48B-351E-0AE1-12A7641BA9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3784" y="2616260"/>
            <a:ext cx="3311161" cy="1766844"/>
          </a:xfrm>
          <a:prstGeom prst="rect">
            <a:avLst/>
          </a:prstGeom>
          <a:noFill/>
          <a:ln>
            <a:noFill/>
          </a:ln>
        </p:spPr>
      </p:pic>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1" i="1" smtClean="0">
                                    <a:solidFill>
                                      <a:schemeClr val="bg1"/>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14:m>
                            <m:oMathPara xmlns:m="http://schemas.openxmlformats.org/officeDocument/2006/math">
                              <m:oMathParaPr>
                                <m:jc m:val="centerGroup"/>
                              </m:oMathParaPr>
                              <m:oMath xmlns:m="http://schemas.openxmlformats.org/officeDocument/2006/math">
                                <m:r>
                                  <a:rPr lang="en-US" sz="1600" b="0" i="1">
                                    <a:solidFill>
                                      <a:srgbClr val="000000"/>
                                    </a:solidFill>
                                    <a:effectLst/>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50" charset="-128"/>
                                    <a:cs typeface="Times New Roman" panose="02020603050405020304" pitchFamily="18" charset="0"/>
                                  </a:rPr>
                                  <m:t>⋮</m:t>
                                </m:r>
                              </m:oMath>
                            </m:oMathPara>
                          </a14:m>
                          <a:endParaRPr kumimoji="1" lang="ja-JP"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Choice>
        <mc:Fallback xmlns="">
          <p:graphicFrame>
            <p:nvGraphicFramePr>
              <p:cNvPr id="7" name="表 6">
                <a:extLst>
                  <a:ext uri="{FF2B5EF4-FFF2-40B4-BE49-F238E27FC236}">
                    <a16:creationId xmlns:a16="http://schemas.microsoft.com/office/drawing/2014/main" id="{AC99978D-B807-D2EA-85D3-337C28AE5C62}"/>
                  </a:ext>
                </a:extLst>
              </p:cNvPr>
              <p:cNvGraphicFramePr>
                <a:graphicFrameLocks noGrp="1"/>
              </p:cNvGraphicFramePr>
              <p:nvPr>
                <p:extLst>
                  <p:ext uri="{D42A27DB-BD31-4B8C-83A1-F6EECF244321}">
                    <p14:modId xmlns:p14="http://schemas.microsoft.com/office/powerpoint/2010/main" val="3832839984"/>
                  </p:ext>
                </p:extLst>
              </p:nvPr>
            </p:nvGraphicFramePr>
            <p:xfrm>
              <a:off x="599722" y="2616260"/>
              <a:ext cx="7177315" cy="1696164"/>
            </p:xfrm>
            <a:graphic>
              <a:graphicData uri="http://schemas.openxmlformats.org/drawingml/2006/table">
                <a:tbl>
                  <a:tblPr firstRow="1" firstCol="1" bandRow="1">
                    <a:tableStyleId>{5C22544A-7EE6-4342-B048-85BDC9FD1C3A}</a:tableStyleId>
                  </a:tblPr>
                  <a:tblGrid>
                    <a:gridCol w="636697">
                      <a:extLst>
                        <a:ext uri="{9D8B030D-6E8A-4147-A177-3AD203B41FA5}">
                          <a16:colId xmlns:a16="http://schemas.microsoft.com/office/drawing/2014/main" val="554261081"/>
                        </a:ext>
                      </a:extLst>
                    </a:gridCol>
                    <a:gridCol w="3150413">
                      <a:extLst>
                        <a:ext uri="{9D8B030D-6E8A-4147-A177-3AD203B41FA5}">
                          <a16:colId xmlns:a16="http://schemas.microsoft.com/office/drawing/2014/main" val="1833518248"/>
                        </a:ext>
                      </a:extLst>
                    </a:gridCol>
                    <a:gridCol w="3390205">
                      <a:extLst>
                        <a:ext uri="{9D8B030D-6E8A-4147-A177-3AD203B41FA5}">
                          <a16:colId xmlns:a16="http://schemas.microsoft.com/office/drawing/2014/main" val="160145735"/>
                        </a:ext>
                      </a:extLst>
                    </a:gridCol>
                  </a:tblGrid>
                  <a:tr h="282694">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Term</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Training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1" dirty="0">
                              <a:solidFill>
                                <a:srgbClr val="FFFFFF"/>
                              </a:solidFill>
                              <a:effectLst/>
                              <a:latin typeface="Times New Roman" panose="02020603050405020304" pitchFamily="18" charset="0"/>
                              <a:ea typeface="ＭＳ Ｐゴシック" panose="020B0600070205080204" pitchFamily="50" charset="-128"/>
                              <a:cs typeface="Times New Roman" panose="02020603050405020304" pitchFamily="18" charset="0"/>
                            </a:rPr>
                            <a:t>Prediction Period</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65231"/>
                      </a:ext>
                    </a:extLst>
                  </a:tr>
                  <a:tr h="282694">
                    <a:tc>
                      <a:txBody>
                        <a:bodyPr/>
                        <a:lstStyle/>
                        <a:p>
                          <a:pPr algn="ctr">
                            <a:spcBef>
                              <a:spcPts val="600"/>
                            </a:spcBef>
                            <a:spcAft>
                              <a:spcPts val="600"/>
                            </a:spcAft>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1st to July 7th,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01756"/>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8th to July 14th,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15th to July 21st, 2021</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7930023"/>
                      </a:ext>
                    </a:extLst>
                  </a:tr>
                  <a:tr h="282694">
                    <a:tc>
                      <a:txBody>
                        <a:bodyPr/>
                        <a:lstStyle/>
                        <a:p>
                          <a:endParaRPr lang="ja-JP"/>
                        </a:p>
                      </a:txBody>
                      <a:tcPr marL="68580" marR="68580" marT="0" marB="0" anchor="ctr">
                        <a:blipFill>
                          <a:blip r:embed="rId3"/>
                          <a:stretch>
                            <a:fillRect l="-962" t="-319565" r="-1036538" b="-239130"/>
                          </a:stretch>
                        </a:blipFill>
                      </a:tcPr>
                    </a:tc>
                    <a:tc>
                      <a:txBody>
                        <a:bodyPr/>
                        <a:lstStyle/>
                        <a:p>
                          <a:endParaRPr lang="ja-JP"/>
                        </a:p>
                      </a:txBody>
                      <a:tcPr marL="68580" marR="68580" marT="0" marB="0" anchor="ctr">
                        <a:blipFill>
                          <a:blip r:embed="rId3"/>
                          <a:stretch>
                            <a:fillRect l="-20270" t="-319565" r="-108108" b="-239130"/>
                          </a:stretch>
                        </a:blipFill>
                      </a:tcPr>
                    </a:tc>
                    <a:tc>
                      <a:txBody>
                        <a:bodyPr/>
                        <a:lstStyle/>
                        <a:p>
                          <a:endParaRPr lang="ja-JP"/>
                        </a:p>
                      </a:txBody>
                      <a:tcPr marL="68580" marR="68580" marT="0" marB="0" anchor="ctr">
                        <a:blipFill>
                          <a:blip r:embed="rId3"/>
                          <a:stretch>
                            <a:fillRect l="-112050" t="-319565" r="-719" b="-239130"/>
                          </a:stretch>
                        </a:blipFill>
                      </a:tcPr>
                    </a:tc>
                    <a:extLst>
                      <a:ext uri="{0D108BD9-81ED-4DB2-BD59-A6C34878D82A}">
                        <a16:rowId xmlns:a16="http://schemas.microsoft.com/office/drawing/2014/main" val="424885790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54</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7th to July 13th,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9077734"/>
                      </a:ext>
                    </a:extLst>
                  </a:tr>
                  <a:tr h="282694">
                    <a:tc>
                      <a:txBody>
                        <a:bodyPr/>
                        <a:lstStyle/>
                        <a:p>
                          <a:pPr marL="0" indent="0" algn="ctr">
                            <a:spcBef>
                              <a:spcPts val="600"/>
                            </a:spcBef>
                          </a:pPr>
                          <a:r>
                            <a:rPr lang="en-US" sz="1600" b="0" dirty="0">
                              <a:solidFill>
                                <a:schemeClr val="bg1"/>
                              </a:solidFill>
                              <a:effectLst/>
                              <a:latin typeface="Times New Roman" panose="02020603050405020304" pitchFamily="18" charset="0"/>
                              <a:ea typeface="ＭＳ Ｐゴシック" panose="020B0600070205080204" pitchFamily="50" charset="-128"/>
                              <a:cs typeface="Times New Roman" panose="02020603050405020304" pitchFamily="18" charset="0"/>
                            </a:rPr>
                            <a:t>55</a:t>
                          </a:r>
                          <a:endParaRPr lang="ja-JP" sz="1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14th to July 20th,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indent="0" algn="ctr">
                            <a:spcBef>
                              <a:spcPts val="600"/>
                            </a:spcBef>
                            <a:spcAft>
                              <a:spcPts val="600"/>
                            </a:spcAft>
                          </a:pPr>
                          <a:r>
                            <a:rPr lang="en-US" sz="1600" b="0" dirty="0">
                              <a:solidFill>
                                <a:srgbClr val="000000"/>
                              </a:solidFill>
                              <a:effectLst/>
                              <a:latin typeface="Times New Roman" panose="02020603050405020304" pitchFamily="18" charset="0"/>
                              <a:ea typeface="ＭＳ Ｐゴシック" panose="020B0600070205080204" pitchFamily="50" charset="-128"/>
                              <a:cs typeface="Times New Roman" panose="02020603050405020304" pitchFamily="18" charset="0"/>
                            </a:rPr>
                            <a:t>from July 21st to July 27th, 2022</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3916306"/>
                      </a:ext>
                    </a:extLst>
                  </a:tr>
                </a:tbl>
              </a:graphicData>
            </a:graphic>
          </p:graphicFrame>
        </mc:Fallback>
      </mc:AlternateContent>
      <p:sp>
        <p:nvSpPr>
          <p:cNvPr id="11" name="タイトル 4">
            <a:extLst>
              <a:ext uri="{FF2B5EF4-FFF2-40B4-BE49-F238E27FC236}">
                <a16:creationId xmlns:a16="http://schemas.microsoft.com/office/drawing/2014/main" id="{19707177-C69F-2CCC-F8DF-9B0FE96F4208}"/>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Conditions for Modeling</a:t>
            </a:r>
            <a:endParaRPr lang="ja-JP" altLang="en-US" dirty="0"/>
          </a:p>
        </p:txBody>
      </p:sp>
      <p:sp>
        <p:nvSpPr>
          <p:cNvPr id="12" name="テキスト ボックス 11">
            <a:extLst>
              <a:ext uri="{FF2B5EF4-FFF2-40B4-BE49-F238E27FC236}">
                <a16:creationId xmlns:a16="http://schemas.microsoft.com/office/drawing/2014/main" id="{38A9F5A9-8480-95CC-9C55-D98D2720FF50}"/>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Tree>
    <p:extLst>
      <p:ext uri="{BB962C8B-B14F-4D97-AF65-F5344CB8AC3E}">
        <p14:creationId xmlns:p14="http://schemas.microsoft.com/office/powerpoint/2010/main" val="240961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36D20B4D-D308-4744-8A99-DA213039DAA1}"/>
              </a:ext>
            </a:extLst>
          </p:cNvPr>
          <p:cNvGrpSpPr/>
          <p:nvPr/>
        </p:nvGrpSpPr>
        <p:grpSpPr>
          <a:xfrm>
            <a:off x="6245681" y="1658491"/>
            <a:ext cx="5497312" cy="3959852"/>
            <a:chOff x="1095284" y="3340602"/>
            <a:chExt cx="3628999" cy="2614059"/>
          </a:xfrm>
        </p:grpSpPr>
        <p:pic>
          <p:nvPicPr>
            <p:cNvPr id="31" name="Picture 4">
              <a:extLst>
                <a:ext uri="{FF2B5EF4-FFF2-40B4-BE49-F238E27FC236}">
                  <a16:creationId xmlns:a16="http://schemas.microsoft.com/office/drawing/2014/main" id="{346BA914-7B0A-1D99-74D7-D8F14443D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284" y="334060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1024" name="正方形/長方形 1023">
              <a:extLst>
                <a:ext uri="{FF2B5EF4-FFF2-40B4-BE49-F238E27FC236}">
                  <a16:creationId xmlns:a16="http://schemas.microsoft.com/office/drawing/2014/main" id="{0FAE6B9E-3A97-4A12-81C7-4A6E854FA550}"/>
                </a:ext>
              </a:extLst>
            </p:cNvPr>
            <p:cNvSpPr/>
            <p:nvPr/>
          </p:nvSpPr>
          <p:spPr>
            <a:xfrm>
              <a:off x="1546904" y="3412953"/>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025" name="正方形/長方形 1024">
              <a:extLst>
                <a:ext uri="{FF2B5EF4-FFF2-40B4-BE49-F238E27FC236}">
                  <a16:creationId xmlns:a16="http://schemas.microsoft.com/office/drawing/2014/main" id="{977B5E1F-AF0B-16B3-2267-EF0FF164E4E5}"/>
                </a:ext>
              </a:extLst>
            </p:cNvPr>
            <p:cNvSpPr/>
            <p:nvPr/>
          </p:nvSpPr>
          <p:spPr>
            <a:xfrm>
              <a:off x="4332613" y="3412954"/>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20" name="グループ化 19">
            <a:extLst>
              <a:ext uri="{FF2B5EF4-FFF2-40B4-BE49-F238E27FC236}">
                <a16:creationId xmlns:a16="http://schemas.microsoft.com/office/drawing/2014/main" id="{E010BF57-3709-06C6-A764-FC510176411C}"/>
              </a:ext>
            </a:extLst>
          </p:cNvPr>
          <p:cNvGrpSpPr/>
          <p:nvPr/>
        </p:nvGrpSpPr>
        <p:grpSpPr>
          <a:xfrm>
            <a:off x="270142" y="1602941"/>
            <a:ext cx="5549118" cy="3960001"/>
            <a:chOff x="1095284" y="743022"/>
            <a:chExt cx="3628999" cy="2614059"/>
          </a:xfrm>
        </p:grpSpPr>
        <p:pic>
          <p:nvPicPr>
            <p:cNvPr id="27" name="Picture 2">
              <a:extLst>
                <a:ext uri="{FF2B5EF4-FFF2-40B4-BE49-F238E27FC236}">
                  <a16:creationId xmlns:a16="http://schemas.microsoft.com/office/drawing/2014/main" id="{84B5DE52-CDDD-D3D7-073C-27B669EED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284" y="743022"/>
              <a:ext cx="3628999" cy="2614059"/>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681CD132-DAF6-F8EF-2CEA-E1D8E181F095}"/>
                </a:ext>
              </a:extLst>
            </p:cNvPr>
            <p:cNvSpPr/>
            <p:nvPr/>
          </p:nvSpPr>
          <p:spPr>
            <a:xfrm>
              <a:off x="1548543" y="815374"/>
              <a:ext cx="933672"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29" name="正方形/長方形 28">
              <a:extLst>
                <a:ext uri="{FF2B5EF4-FFF2-40B4-BE49-F238E27FC236}">
                  <a16:creationId xmlns:a16="http://schemas.microsoft.com/office/drawing/2014/main" id="{818E52A1-4718-E41B-11CE-D7B6FD7DE31A}"/>
                </a:ext>
              </a:extLst>
            </p:cNvPr>
            <p:cNvSpPr/>
            <p:nvPr/>
          </p:nvSpPr>
          <p:spPr>
            <a:xfrm>
              <a:off x="4334252" y="815375"/>
              <a:ext cx="216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2.07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5.27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：①</a:t>
            </a:r>
            <a:r>
              <a:rPr lang="en-US" altLang="ja-JP" dirty="0"/>
              <a:t>Stage1 Permeate EC and </a:t>
            </a:r>
            <a:r>
              <a:rPr lang="ja-JP" altLang="en-US" dirty="0"/>
              <a:t>②</a:t>
            </a:r>
            <a:r>
              <a:rPr lang="en-US" altLang="ja-JP" sz="2800" dirty="0">
                <a:effectLst/>
              </a:rPr>
              <a:t>Stage2 Permeate EC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2.36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13" name="テキスト ボックス 12">
            <a:extLst>
              <a:ext uri="{FF2B5EF4-FFF2-40B4-BE49-F238E27FC236}">
                <a16:creationId xmlns:a16="http://schemas.microsoft.com/office/drawing/2014/main" id="{E86E5F1C-DA51-A340-BAB8-D49CD8D1E546}"/>
              </a:ext>
            </a:extLst>
          </p:cNvPr>
          <p:cNvSpPr txBox="1"/>
          <p:nvPr/>
        </p:nvSpPr>
        <p:spPr>
          <a:xfrm>
            <a:off x="3123898" y="1754257"/>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945563" y="4748148"/>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486036" y="4344226"/>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50F977C8-3AEF-B3CD-5752-D0BCC5ED71E8}"/>
              </a:ext>
            </a:extLst>
          </p:cNvPr>
          <p:cNvSpPr/>
          <p:nvPr/>
        </p:nvSpPr>
        <p:spPr>
          <a:xfrm>
            <a:off x="9044677" y="1840170"/>
            <a:ext cx="2603372" cy="52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a:off x="4358639" y="2192791"/>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044677" y="1921198"/>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22" name="テキスト ボックス 21">
            <a:extLst>
              <a:ext uri="{FF2B5EF4-FFF2-40B4-BE49-F238E27FC236}">
                <a16:creationId xmlns:a16="http://schemas.microsoft.com/office/drawing/2014/main" id="{A3D58658-D0CC-E2A9-4FB1-D3AB1800E95C}"/>
              </a:ext>
            </a:extLst>
          </p:cNvPr>
          <p:cNvSpPr txBox="1"/>
          <p:nvPr/>
        </p:nvSpPr>
        <p:spPr>
          <a:xfrm>
            <a:off x="6967657" y="4730526"/>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508130" y="4326604"/>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249095" y="2192791"/>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417E16-6B88-3869-2664-61A510A71B3E}"/>
              </a:ext>
            </a:extLst>
          </p:cNvPr>
          <p:cNvSpPr txBox="1"/>
          <p:nvPr/>
        </p:nvSpPr>
        <p:spPr>
          <a:xfrm>
            <a:off x="1125785" y="1100779"/>
            <a:ext cx="3893742" cy="400110"/>
          </a:xfrm>
          <a:prstGeom prst="rect">
            <a:avLst/>
          </a:prstGeom>
          <a:solidFill>
            <a:schemeClr val="bg1"/>
          </a:solidFill>
        </p:spPr>
        <p:txBody>
          <a:bodyPr wrap="square" rtlCol="0">
            <a:spAutoFit/>
          </a:bodyPr>
          <a:lstStyle/>
          <a:p>
            <a:pPr algn="ctr"/>
            <a:r>
              <a:rPr lang="en-US" altLang="ja-JP" sz="2000" b="1" dirty="0"/>
              <a:t>Target 1: Stage 1 Permeate EC</a:t>
            </a:r>
          </a:p>
        </p:txBody>
      </p:sp>
      <p:sp>
        <p:nvSpPr>
          <p:cNvPr id="6" name="テキスト ボックス 5">
            <a:extLst>
              <a:ext uri="{FF2B5EF4-FFF2-40B4-BE49-F238E27FC236}">
                <a16:creationId xmlns:a16="http://schemas.microsoft.com/office/drawing/2014/main" id="{6AAF02DA-0A95-88CC-2118-71238C94F94E}"/>
              </a:ext>
            </a:extLst>
          </p:cNvPr>
          <p:cNvSpPr txBox="1"/>
          <p:nvPr/>
        </p:nvSpPr>
        <p:spPr>
          <a:xfrm>
            <a:off x="7070397" y="1100779"/>
            <a:ext cx="3996076" cy="400110"/>
          </a:xfrm>
          <a:prstGeom prst="rect">
            <a:avLst/>
          </a:prstGeom>
          <a:solidFill>
            <a:schemeClr val="bg1"/>
          </a:solidFill>
        </p:spPr>
        <p:txBody>
          <a:bodyPr wrap="square" rtlCol="0">
            <a:spAutoFit/>
          </a:bodyPr>
          <a:lstStyle/>
          <a:p>
            <a:pPr algn="ctr"/>
            <a:r>
              <a:rPr lang="en-US" altLang="ja-JP" sz="2000" b="1" dirty="0"/>
              <a:t>Target 2: Stage 2 Permeate EC</a:t>
            </a:r>
          </a:p>
        </p:txBody>
      </p:sp>
    </p:spTree>
    <p:extLst>
      <p:ext uri="{BB962C8B-B14F-4D97-AF65-F5344CB8AC3E}">
        <p14:creationId xmlns:p14="http://schemas.microsoft.com/office/powerpoint/2010/main" val="123791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グループ化 37">
            <a:extLst>
              <a:ext uri="{FF2B5EF4-FFF2-40B4-BE49-F238E27FC236}">
                <a16:creationId xmlns:a16="http://schemas.microsoft.com/office/drawing/2014/main" id="{650AFA84-4429-0C79-68A3-402A57F573D5}"/>
              </a:ext>
            </a:extLst>
          </p:cNvPr>
          <p:cNvGrpSpPr/>
          <p:nvPr/>
        </p:nvGrpSpPr>
        <p:grpSpPr>
          <a:xfrm>
            <a:off x="6157638" y="1595600"/>
            <a:ext cx="5682150" cy="3960285"/>
            <a:chOff x="6000286" y="3371388"/>
            <a:chExt cx="3708000" cy="2584363"/>
          </a:xfrm>
        </p:grpSpPr>
        <p:pic>
          <p:nvPicPr>
            <p:cNvPr id="39" name="Picture 8">
              <a:extLst>
                <a:ext uri="{FF2B5EF4-FFF2-40B4-BE49-F238E27FC236}">
                  <a16:creationId xmlns:a16="http://schemas.microsoft.com/office/drawing/2014/main" id="{000984A2-CD01-F02B-76F2-561F5FD09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286" y="3371388"/>
              <a:ext cx="3708000" cy="2584363"/>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C96F84C7-8EDC-931E-CDEE-4C8EF812ED67}"/>
                </a:ext>
              </a:extLst>
            </p:cNvPr>
            <p:cNvSpPr/>
            <p:nvPr/>
          </p:nvSpPr>
          <p:spPr>
            <a:xfrm>
              <a:off x="6470723" y="3408718"/>
              <a:ext cx="954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1" name="正方形/長方形 40">
              <a:extLst>
                <a:ext uri="{FF2B5EF4-FFF2-40B4-BE49-F238E27FC236}">
                  <a16:creationId xmlns:a16="http://schemas.microsoft.com/office/drawing/2014/main" id="{9F5D6B73-B442-C688-0E7B-D753D094D37F}"/>
                </a:ext>
              </a:extLst>
            </p:cNvPr>
            <p:cNvSpPr/>
            <p:nvPr/>
          </p:nvSpPr>
          <p:spPr>
            <a:xfrm>
              <a:off x="8837529" y="3408718"/>
              <a:ext cx="720000" cy="2250000"/>
            </a:xfrm>
            <a:prstGeom prst="rect">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32" name="グループ化 31">
            <a:extLst>
              <a:ext uri="{FF2B5EF4-FFF2-40B4-BE49-F238E27FC236}">
                <a16:creationId xmlns:a16="http://schemas.microsoft.com/office/drawing/2014/main" id="{37705BC1-2EDF-FBCC-08FF-62923496FB36}"/>
              </a:ext>
            </a:extLst>
          </p:cNvPr>
          <p:cNvGrpSpPr/>
          <p:nvPr/>
        </p:nvGrpSpPr>
        <p:grpSpPr>
          <a:xfrm>
            <a:off x="275436" y="1595600"/>
            <a:ext cx="5492714" cy="3959160"/>
            <a:chOff x="6079286" y="743022"/>
            <a:chExt cx="3629000" cy="2614060"/>
          </a:xfrm>
        </p:grpSpPr>
        <p:pic>
          <p:nvPicPr>
            <p:cNvPr id="33" name="Picture 6">
              <a:extLst>
                <a:ext uri="{FF2B5EF4-FFF2-40B4-BE49-F238E27FC236}">
                  <a16:creationId xmlns:a16="http://schemas.microsoft.com/office/drawing/2014/main" id="{2A15BF67-C410-7A02-62F9-BE8198EAC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286" y="743022"/>
              <a:ext cx="3629000" cy="261406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B045E684-6510-814A-9BB3-C40FE3E60B69}"/>
                </a:ext>
              </a:extLst>
            </p:cNvPr>
            <p:cNvSpPr/>
            <p:nvPr/>
          </p:nvSpPr>
          <p:spPr>
            <a:xfrm>
              <a:off x="6532451" y="815374"/>
              <a:ext cx="933672"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87482910-344A-B9CB-6C21-8AAF64D2DBDB}"/>
                </a:ext>
              </a:extLst>
            </p:cNvPr>
            <p:cNvSpPr/>
            <p:nvPr/>
          </p:nvSpPr>
          <p:spPr>
            <a:xfrm>
              <a:off x="8855529" y="815375"/>
              <a:ext cx="684000" cy="2250000"/>
            </a:xfrm>
            <a:prstGeom prst="rect">
              <a:avLst/>
            </a:prstGeom>
            <a:solidFill>
              <a:srgbClr val="D0CECE">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6" name="正方形/長方形 35">
              <a:extLst>
                <a:ext uri="{FF2B5EF4-FFF2-40B4-BE49-F238E27FC236}">
                  <a16:creationId xmlns:a16="http://schemas.microsoft.com/office/drawing/2014/main" id="{8528924A-ABA4-CC43-4367-1F7553AFB471}"/>
                </a:ext>
              </a:extLst>
            </p:cNvPr>
            <p:cNvSpPr/>
            <p:nvPr/>
          </p:nvSpPr>
          <p:spPr>
            <a:xfrm>
              <a:off x="7664528" y="815374"/>
              <a:ext cx="216001" cy="2250000"/>
            </a:xfrm>
            <a:prstGeom prst="rect">
              <a:avLst/>
            </a:prstGeom>
            <a:solidFill>
              <a:srgbClr val="ED7D31">
                <a:lumMod val="40000"/>
                <a:lumOff val="60000"/>
                <a:alpha val="50196"/>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7" name="正方形/長方形 6">
            <a:extLst>
              <a:ext uri="{FF2B5EF4-FFF2-40B4-BE49-F238E27FC236}">
                <a16:creationId xmlns:a16="http://schemas.microsoft.com/office/drawing/2014/main" id="{669A4D2E-42BD-C080-C216-8E9D0944F95A}"/>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63D1C7F-6566-7BBD-19A4-2E9BAD602A58}"/>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graphicFrame>
        <p:nvGraphicFramePr>
          <p:cNvPr id="12" name="表 11">
            <a:extLst>
              <a:ext uri="{FF2B5EF4-FFF2-40B4-BE49-F238E27FC236}">
                <a16:creationId xmlns:a16="http://schemas.microsoft.com/office/drawing/2014/main" id="{0208EA58-DD85-A89C-6792-24509E440E52}"/>
              </a:ext>
            </a:extLst>
          </p:cNvPr>
          <p:cNvGraphicFramePr>
            <a:graphicFrameLocks noGrp="1"/>
          </p:cNvGraphicFramePr>
          <p:nvPr/>
        </p:nvGraphicFramePr>
        <p:xfrm>
          <a:off x="347260" y="56183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4.63 [</a:t>
                      </a:r>
                      <a:r>
                        <a:rPr lang="en-US" sz="1600" dirty="0" err="1">
                          <a:effectLst/>
                        </a:rPr>
                        <a:t>uS</a:t>
                      </a:r>
                      <a:r>
                        <a:rPr lang="en-US" sz="1600" dirty="0">
                          <a:effectLst/>
                        </a:rPr>
                        <a:t>/cm]</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9.04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 name="テキスト ボックス 1">
            <a:extLst>
              <a:ext uri="{FF2B5EF4-FFF2-40B4-BE49-F238E27FC236}">
                <a16:creationId xmlns:a16="http://schemas.microsoft.com/office/drawing/2014/main" id="{5470DC6C-49A5-2D2C-8B75-F4FE9F97350D}"/>
              </a:ext>
            </a:extLst>
          </p:cNvPr>
          <p:cNvSpPr txBox="1"/>
          <p:nvPr/>
        </p:nvSpPr>
        <p:spPr>
          <a:xfrm>
            <a:off x="571984" y="-20412"/>
            <a:ext cx="5335330" cy="338554"/>
          </a:xfrm>
          <a:prstGeom prst="rect">
            <a:avLst/>
          </a:prstGeom>
          <a:noFill/>
        </p:spPr>
        <p:txBody>
          <a:bodyPr wrap="square" rtlCol="0">
            <a:spAutoFit/>
          </a:bodyPr>
          <a:lstStyle/>
          <a:p>
            <a:r>
              <a:rPr lang="en-US" altLang="ja-JP" sz="1600" b="1" dirty="0">
                <a:solidFill>
                  <a:schemeClr val="bg1"/>
                </a:solidFill>
              </a:rPr>
              <a:t>1. RO Permeate Water Quality Prediction</a:t>
            </a:r>
          </a:p>
        </p:txBody>
      </p:sp>
      <p:sp>
        <p:nvSpPr>
          <p:cNvPr id="4" name="タイトル 4">
            <a:extLst>
              <a:ext uri="{FF2B5EF4-FFF2-40B4-BE49-F238E27FC236}">
                <a16:creationId xmlns:a16="http://schemas.microsoft.com/office/drawing/2014/main" id="{7D5D95D9-967E-6753-BC18-38AD75BB507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：③</a:t>
            </a:r>
            <a:r>
              <a:rPr lang="en-US" altLang="ja-JP" sz="2800" dirty="0">
                <a:effectLst/>
              </a:rPr>
              <a:t>Stage3 Permeate EC </a:t>
            </a:r>
            <a:r>
              <a:rPr lang="en-US" altLang="ja-JP" dirty="0"/>
              <a:t>and </a:t>
            </a:r>
            <a:r>
              <a:rPr lang="ja-JP" altLang="en-US" dirty="0"/>
              <a:t>④</a:t>
            </a:r>
            <a:r>
              <a:rPr lang="en-US" altLang="ja-JP" sz="2800" dirty="0">
                <a:effectLst/>
              </a:rPr>
              <a:t>Permeate TOC</a:t>
            </a:r>
            <a:r>
              <a:rPr lang="en-US" altLang="ja-JP" dirty="0"/>
              <a:t> </a:t>
            </a:r>
          </a:p>
        </p:txBody>
      </p:sp>
      <p:graphicFrame>
        <p:nvGraphicFramePr>
          <p:cNvPr id="10" name="表 9">
            <a:extLst>
              <a:ext uri="{FF2B5EF4-FFF2-40B4-BE49-F238E27FC236}">
                <a16:creationId xmlns:a16="http://schemas.microsoft.com/office/drawing/2014/main" id="{D7E64492-86C6-2788-D3EF-4AED15E91621}"/>
              </a:ext>
            </a:extLst>
          </p:cNvPr>
          <p:cNvGraphicFramePr>
            <a:graphicFrameLocks noGrp="1"/>
          </p:cNvGraphicFramePr>
          <p:nvPr>
            <p:extLst>
              <p:ext uri="{D42A27DB-BD31-4B8C-83A1-F6EECF244321}">
                <p14:modId xmlns:p14="http://schemas.microsoft.com/office/powerpoint/2010/main" val="3312763096"/>
              </p:ext>
            </p:extLst>
          </p:nvPr>
        </p:nvGraphicFramePr>
        <p:xfrm>
          <a:off x="6245681" y="5618343"/>
          <a:ext cx="5472000" cy="1066141"/>
        </p:xfrm>
        <a:graphic>
          <a:graphicData uri="http://schemas.openxmlformats.org/drawingml/2006/table">
            <a:tbl>
              <a:tblPr firstRow="1" firstCol="1" bandRow="1">
                <a:tableStyleId>{5C22544A-7EE6-4342-B048-85BDC9FD1C3A}</a:tableStyleId>
              </a:tblPr>
              <a:tblGrid>
                <a:gridCol w="2129565">
                  <a:extLst>
                    <a:ext uri="{9D8B030D-6E8A-4147-A177-3AD203B41FA5}">
                      <a16:colId xmlns:a16="http://schemas.microsoft.com/office/drawing/2014/main" val="966083028"/>
                    </a:ext>
                  </a:extLst>
                </a:gridCol>
                <a:gridCol w="3342435">
                  <a:extLst>
                    <a:ext uri="{9D8B030D-6E8A-4147-A177-3AD203B41FA5}">
                      <a16:colId xmlns:a16="http://schemas.microsoft.com/office/drawing/2014/main" val="2949358559"/>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Permeate TOC</a:t>
                      </a: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0.030 [mg/L]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19.46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0366935"/>
                  </a:ext>
                </a:extLst>
              </a:tr>
            </a:tbl>
          </a:graphicData>
        </a:graphic>
      </p:graphicFrame>
      <p:sp>
        <p:nvSpPr>
          <p:cNvPr id="26" name="正方形/長方形 25">
            <a:extLst>
              <a:ext uri="{FF2B5EF4-FFF2-40B4-BE49-F238E27FC236}">
                <a16:creationId xmlns:a16="http://schemas.microsoft.com/office/drawing/2014/main" id="{47E628F2-A70A-0F1C-5C9D-CF7DB2B3B62B}"/>
              </a:ext>
            </a:extLst>
          </p:cNvPr>
          <p:cNvSpPr/>
          <p:nvPr/>
        </p:nvSpPr>
        <p:spPr>
          <a:xfrm>
            <a:off x="3132053" y="4560021"/>
            <a:ext cx="2514421" cy="535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E86E5F1C-DA51-A340-BAB8-D49CD8D1E546}"/>
              </a:ext>
            </a:extLst>
          </p:cNvPr>
          <p:cNvSpPr txBox="1"/>
          <p:nvPr/>
        </p:nvSpPr>
        <p:spPr>
          <a:xfrm>
            <a:off x="3072511" y="4593813"/>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sp>
        <p:nvSpPr>
          <p:cNvPr id="15" name="テキスト ボックス 14">
            <a:extLst>
              <a:ext uri="{FF2B5EF4-FFF2-40B4-BE49-F238E27FC236}">
                <a16:creationId xmlns:a16="http://schemas.microsoft.com/office/drawing/2014/main" id="{51073463-72C7-541F-5FB7-C73BD3DB4764}"/>
              </a:ext>
            </a:extLst>
          </p:cNvPr>
          <p:cNvSpPr txBox="1"/>
          <p:nvPr/>
        </p:nvSpPr>
        <p:spPr>
          <a:xfrm>
            <a:off x="766780" y="4508562"/>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cxnSp>
        <p:nvCxnSpPr>
          <p:cNvPr id="17" name="直線矢印コネクタ 16">
            <a:extLst>
              <a:ext uri="{FF2B5EF4-FFF2-40B4-BE49-F238E27FC236}">
                <a16:creationId xmlns:a16="http://schemas.microsoft.com/office/drawing/2014/main" id="{9B9576EB-9A86-E327-0812-8EDF73F7BBE6}"/>
              </a:ext>
            </a:extLst>
          </p:cNvPr>
          <p:cNvCxnSpPr/>
          <p:nvPr/>
        </p:nvCxnSpPr>
        <p:spPr>
          <a:xfrm flipH="1" flipV="1">
            <a:off x="1307253"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76CE0D2-D5BF-1E7C-BC82-ED40149CB451}"/>
              </a:ext>
            </a:extLst>
          </p:cNvPr>
          <p:cNvCxnSpPr>
            <a:cxnSpLocks/>
          </p:cNvCxnSpPr>
          <p:nvPr/>
        </p:nvCxnSpPr>
        <p:spPr>
          <a:xfrm flipH="1" flipV="1">
            <a:off x="4200403" y="3733340"/>
            <a:ext cx="134621" cy="803023"/>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25E10A-CA3C-522B-3049-784A89216276}"/>
              </a:ext>
            </a:extLst>
          </p:cNvPr>
          <p:cNvSpPr txBox="1"/>
          <p:nvPr/>
        </p:nvSpPr>
        <p:spPr>
          <a:xfrm>
            <a:off x="9190724" y="1724919"/>
            <a:ext cx="2564146" cy="338554"/>
          </a:xfrm>
          <a:prstGeom prst="rect">
            <a:avLst/>
          </a:prstGeom>
          <a:solidFill>
            <a:schemeClr val="bg1"/>
          </a:solidFill>
        </p:spPr>
        <p:txBody>
          <a:bodyPr wrap="square" rtlCol="0">
            <a:spAutoFit/>
          </a:bodyPr>
          <a:lstStyle/>
          <a:p>
            <a:r>
              <a:rPr lang="en-US" altLang="ja-JP" sz="1600" b="0" dirty="0">
                <a:solidFill>
                  <a:schemeClr val="accent6"/>
                </a:solidFill>
              </a:rPr>
              <a:t>Pre-processed actual data </a:t>
            </a:r>
          </a:p>
        </p:txBody>
      </p:sp>
      <p:cxnSp>
        <p:nvCxnSpPr>
          <p:cNvPr id="23" name="直線矢印コネクタ 22">
            <a:extLst>
              <a:ext uri="{FF2B5EF4-FFF2-40B4-BE49-F238E27FC236}">
                <a16:creationId xmlns:a16="http://schemas.microsoft.com/office/drawing/2014/main" id="{09BE1790-CCF9-D678-EC88-FD61CE0116E4}"/>
              </a:ext>
            </a:extLst>
          </p:cNvPr>
          <p:cNvCxnSpPr/>
          <p:nvPr/>
        </p:nvCxnSpPr>
        <p:spPr>
          <a:xfrm flipH="1" flipV="1">
            <a:off x="7248508" y="4104640"/>
            <a:ext cx="81280" cy="403922"/>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973E74-1C33-5316-34D7-2D42D2015C61}"/>
              </a:ext>
            </a:extLst>
          </p:cNvPr>
          <p:cNvCxnSpPr>
            <a:cxnSpLocks/>
          </p:cNvCxnSpPr>
          <p:nvPr/>
        </p:nvCxnSpPr>
        <p:spPr>
          <a:xfrm flipH="1">
            <a:off x="10447702" y="2090216"/>
            <a:ext cx="50799"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D8BB08E-F881-54BB-AE2A-8C6AEB9FBFA1}"/>
              </a:ext>
            </a:extLst>
          </p:cNvPr>
          <p:cNvSpPr/>
          <p:nvPr/>
        </p:nvSpPr>
        <p:spPr>
          <a:xfrm>
            <a:off x="6800213" y="4536363"/>
            <a:ext cx="2693975" cy="5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F7DDA14-3305-698A-B7D5-E981825DC33E}"/>
              </a:ext>
            </a:extLst>
          </p:cNvPr>
          <p:cNvSpPr txBox="1"/>
          <p:nvPr/>
        </p:nvSpPr>
        <p:spPr>
          <a:xfrm>
            <a:off x="7011203" y="4578424"/>
            <a:ext cx="1718734" cy="369332"/>
          </a:xfrm>
          <a:prstGeom prst="rect">
            <a:avLst/>
          </a:prstGeom>
          <a:solidFill>
            <a:schemeClr val="bg1"/>
          </a:solidFill>
        </p:spPr>
        <p:txBody>
          <a:bodyPr wrap="square">
            <a:spAutoFit/>
          </a:bodyPr>
          <a:lstStyle/>
          <a:p>
            <a:r>
              <a:rPr kumimoji="1" lang="en-US" altLang="ja-JP" sz="1800" dirty="0">
                <a:solidFill>
                  <a:schemeClr val="accent4"/>
                </a:solidFill>
              </a:rPr>
              <a:t>Predicted data</a:t>
            </a:r>
            <a:endParaRPr kumimoji="1" lang="ja-JP" altLang="en-US" sz="1800" dirty="0">
              <a:solidFill>
                <a:schemeClr val="accent4"/>
              </a:solidFill>
            </a:endParaRPr>
          </a:p>
        </p:txBody>
      </p:sp>
      <p:sp>
        <p:nvSpPr>
          <p:cNvPr id="5" name="テキスト ボックス 4">
            <a:extLst>
              <a:ext uri="{FF2B5EF4-FFF2-40B4-BE49-F238E27FC236}">
                <a16:creationId xmlns:a16="http://schemas.microsoft.com/office/drawing/2014/main" id="{B38E36EF-5AD0-EB14-AB7E-C28C856E93C9}"/>
              </a:ext>
            </a:extLst>
          </p:cNvPr>
          <p:cNvSpPr txBox="1"/>
          <p:nvPr/>
        </p:nvSpPr>
        <p:spPr>
          <a:xfrm>
            <a:off x="1099335" y="1100779"/>
            <a:ext cx="3920192" cy="400110"/>
          </a:xfrm>
          <a:prstGeom prst="rect">
            <a:avLst/>
          </a:prstGeom>
          <a:solidFill>
            <a:schemeClr val="bg1"/>
          </a:solidFill>
        </p:spPr>
        <p:txBody>
          <a:bodyPr wrap="square" rtlCol="0">
            <a:spAutoFit/>
          </a:bodyPr>
          <a:lstStyle/>
          <a:p>
            <a:pPr algn="ctr"/>
            <a:r>
              <a:rPr lang="en-US" altLang="ja-JP" sz="2000" b="1" dirty="0"/>
              <a:t>Target 3: Stage 3 Permeate EC</a:t>
            </a:r>
          </a:p>
        </p:txBody>
      </p:sp>
      <p:sp>
        <p:nvSpPr>
          <p:cNvPr id="6" name="テキスト ボックス 5">
            <a:extLst>
              <a:ext uri="{FF2B5EF4-FFF2-40B4-BE49-F238E27FC236}">
                <a16:creationId xmlns:a16="http://schemas.microsoft.com/office/drawing/2014/main" id="{D4F57DFD-1668-B256-D728-51A565A7E6C7}"/>
              </a:ext>
            </a:extLst>
          </p:cNvPr>
          <p:cNvSpPr txBox="1"/>
          <p:nvPr/>
        </p:nvSpPr>
        <p:spPr>
          <a:xfrm>
            <a:off x="7172475" y="1100779"/>
            <a:ext cx="3791258" cy="400110"/>
          </a:xfrm>
          <a:prstGeom prst="rect">
            <a:avLst/>
          </a:prstGeom>
          <a:solidFill>
            <a:schemeClr val="bg1"/>
          </a:solidFill>
        </p:spPr>
        <p:txBody>
          <a:bodyPr wrap="square" rtlCol="0">
            <a:spAutoFit/>
          </a:bodyPr>
          <a:lstStyle/>
          <a:p>
            <a:pPr algn="ctr"/>
            <a:r>
              <a:rPr lang="en-US" altLang="ja-JP" sz="2000" b="1" dirty="0"/>
              <a:t>Target 4: Permeate TOC</a:t>
            </a:r>
          </a:p>
        </p:txBody>
      </p:sp>
    </p:spTree>
    <p:extLst>
      <p:ext uri="{BB962C8B-B14F-4D97-AF65-F5344CB8AC3E}">
        <p14:creationId xmlns:p14="http://schemas.microsoft.com/office/powerpoint/2010/main" val="922596612"/>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9177</TotalTime>
  <Words>2253</Words>
  <Application>Microsoft Office PowerPoint</Application>
  <PresentationFormat>ワイド画面</PresentationFormat>
  <Paragraphs>577</Paragraphs>
  <Slides>32</Slides>
  <Notes>14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32</vt:i4>
      </vt:variant>
    </vt:vector>
  </HeadingPairs>
  <TitlesOfParts>
    <vt:vector size="40" baseType="lpstr">
      <vt:lpstr>Meiryo UI</vt:lpstr>
      <vt:lpstr>ＭＳ Ｐゴシック</vt:lpstr>
      <vt:lpstr>游ゴシック</vt:lpstr>
      <vt:lpstr>Arial</vt:lpstr>
      <vt:lpstr>Cambria Math</vt:lpstr>
      <vt:lpstr>Times New Roman</vt:lpstr>
      <vt:lpstr>Wingdings</vt:lpstr>
      <vt:lpstr>Yokogawa_Template_Standard</vt:lpstr>
      <vt:lpstr>NAWI RO Analysis Progress Report</vt:lpstr>
      <vt:lpstr>Self Introduction</vt:lpstr>
      <vt:lpstr>Agenda</vt:lpstr>
      <vt:lpstr>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2. RO Membrane Fouling Modeling Targeting</vt:lpstr>
      <vt:lpstr>2. RO Membrane Fouling Modeling Physical Dynamics based Modeling</vt:lpstr>
      <vt:lpstr>2. RO Membrane Fouling Modeling Physical Dynamics based Modeling</vt:lpstr>
      <vt:lpstr>2. RO Membrane Fouling Modeling Application to LVMWD</vt:lpstr>
      <vt:lpstr>2. RO Membrane Fouling Modeling Modeling</vt:lpstr>
      <vt:lpstr>2. RO Membrane Fouling Modeling Modeling</vt:lpstr>
      <vt:lpstr>2. RO Membrane Fouling Modeling Future Tasks</vt:lpstr>
      <vt:lpstr>Agenda</vt:lpstr>
      <vt:lpstr>Scheduling Optimization</vt:lpstr>
      <vt:lpstr>Flow Chart for RO Optimization</vt:lpstr>
      <vt:lpstr>Variable List</vt:lpstr>
      <vt:lpstr>Optimization Problem</vt:lpstr>
      <vt:lpstr>Question (SGDC to INV)</vt:lpstr>
      <vt:lpstr>PowerPoint プレゼンテーション</vt:lpstr>
      <vt:lpstr>Supplementary Physical Dynamics based Modeling</vt:lpstr>
      <vt:lpstr>Difference per Objective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1369</cp:revision>
  <dcterms:created xsi:type="dcterms:W3CDTF">2022-01-26T00:23:42Z</dcterms:created>
  <dcterms:modified xsi:type="dcterms:W3CDTF">2023-06-21T09:23:34Z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